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75" r:id="rId6"/>
    <p:sldId id="276" r:id="rId7"/>
    <p:sldId id="279" r:id="rId8"/>
    <p:sldId id="282" r:id="rId9"/>
    <p:sldId id="263" r:id="rId10"/>
    <p:sldId id="280" r:id="rId11"/>
    <p:sldId id="273" r:id="rId12"/>
    <p:sldId id="285" r:id="rId13"/>
    <p:sldId id="283" r:id="rId14"/>
    <p:sldId id="284" r:id="rId15"/>
    <p:sldId id="286" r:id="rId16"/>
    <p:sldId id="288" r:id="rId17"/>
    <p:sldId id="291" r:id="rId18"/>
    <p:sldId id="290" r:id="rId19"/>
    <p:sldId id="289" r:id="rId20"/>
    <p:sldId id="292" r:id="rId21"/>
    <p:sldId id="300" r:id="rId22"/>
    <p:sldId id="297" r:id="rId23"/>
    <p:sldId id="293" r:id="rId24"/>
    <p:sldId id="294" r:id="rId25"/>
    <p:sldId id="295" r:id="rId26"/>
    <p:sldId id="298" r:id="rId27"/>
    <p:sldId id="299" r:id="rId28"/>
    <p:sldId id="272" r:id="rId29"/>
    <p:sldId id="296"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275FC8-4299-4DDF-AEE9-3E88A79E5126}">
  <a:tblStyle styleId="{E7275FC8-4299-4DDF-AEE9-3E88A79E512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1E8"/>
          </a:solidFill>
        </a:fill>
      </a:tcStyle>
    </a:wholeTbl>
    <a:band1H>
      <a:tcTxStyle/>
      <a:tcStyle>
        <a:tcBdr/>
        <a:fill>
          <a:solidFill>
            <a:srgbClr val="FFE2CD"/>
          </a:solidFill>
        </a:fill>
      </a:tcStyle>
    </a:band1H>
    <a:band2H>
      <a:tcTxStyle/>
      <a:tcStyle>
        <a:tcBdr/>
      </a:tcStyle>
    </a:band2H>
    <a:band1V>
      <a:tcTxStyle/>
      <a:tcStyle>
        <a:tcBdr/>
        <a:fill>
          <a:solidFill>
            <a:srgbClr val="FFE2C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1pPr>
            <a:lvl2pPr marL="914400" marR="0" lvl="1"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2pPr>
            <a:lvl3pPr marL="1371600" marR="0" lvl="2"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4pPr>
            <a:lvl5pPr marL="2286000" marR="0" lvl="4"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327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6608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67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719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4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0" y="1886797"/>
            <a:ext cx="8520600" cy="1842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sz="2800"/>
            </a:lvl1pPr>
            <a:lvl2pPr lvl="1" algn="ctr">
              <a:lnSpc>
                <a:spcPct val="100000"/>
              </a:lnSpc>
              <a:spcBef>
                <a:spcPts val="0"/>
              </a:spcBef>
              <a:spcAft>
                <a:spcPts val="0"/>
              </a:spcAft>
              <a:buClr>
                <a:srgbClr val="000000"/>
              </a:buClr>
              <a:buSzPts val="2800"/>
              <a:buNone/>
              <a:defRPr sz="2800"/>
            </a:lvl2pPr>
            <a:lvl3pPr lvl="2" algn="ctr">
              <a:lnSpc>
                <a:spcPct val="100000"/>
              </a:lnSpc>
              <a:spcBef>
                <a:spcPts val="0"/>
              </a:spcBef>
              <a:spcAft>
                <a:spcPts val="0"/>
              </a:spcAft>
              <a:buClr>
                <a:srgbClr val="000000"/>
              </a:buClr>
              <a:buSzPts val="2800"/>
              <a:buNone/>
              <a:defRPr sz="2800"/>
            </a:lvl3pPr>
            <a:lvl4pPr lvl="3" algn="ctr">
              <a:lnSpc>
                <a:spcPct val="100000"/>
              </a:lnSpc>
              <a:spcBef>
                <a:spcPts val="0"/>
              </a:spcBef>
              <a:spcAft>
                <a:spcPts val="0"/>
              </a:spcAft>
              <a:buClr>
                <a:srgbClr val="000000"/>
              </a:buClr>
              <a:buSzPts val="2800"/>
              <a:buNone/>
              <a:defRPr sz="2800"/>
            </a:lvl4pPr>
            <a:lvl5pPr lvl="4" algn="ctr">
              <a:lnSpc>
                <a:spcPct val="100000"/>
              </a:lnSpc>
              <a:spcBef>
                <a:spcPts val="0"/>
              </a:spcBef>
              <a:spcAft>
                <a:spcPts val="0"/>
              </a:spcAft>
              <a:buClr>
                <a:srgbClr val="000000"/>
              </a:buClr>
              <a:buSzPts val="2800"/>
              <a:buNone/>
              <a:defRPr sz="2800"/>
            </a:lvl5pPr>
            <a:lvl6pPr lvl="5" algn="ctr">
              <a:lnSpc>
                <a:spcPct val="100000"/>
              </a:lnSpc>
              <a:spcBef>
                <a:spcPts val="0"/>
              </a:spcBef>
              <a:spcAft>
                <a:spcPts val="0"/>
              </a:spcAft>
              <a:buClr>
                <a:srgbClr val="000000"/>
              </a:buClr>
              <a:buSzPts val="2800"/>
              <a:buNone/>
              <a:defRPr sz="2800"/>
            </a:lvl6pPr>
            <a:lvl7pPr lvl="6" algn="ctr">
              <a:lnSpc>
                <a:spcPct val="100000"/>
              </a:lnSpc>
              <a:spcBef>
                <a:spcPts val="0"/>
              </a:spcBef>
              <a:spcAft>
                <a:spcPts val="0"/>
              </a:spcAft>
              <a:buClr>
                <a:srgbClr val="000000"/>
              </a:buClr>
              <a:buSzPts val="2800"/>
              <a:buNone/>
              <a:defRPr sz="2800"/>
            </a:lvl7pPr>
            <a:lvl8pPr lvl="7" algn="ctr">
              <a:lnSpc>
                <a:spcPct val="100000"/>
              </a:lnSpc>
              <a:spcBef>
                <a:spcPts val="0"/>
              </a:spcBef>
              <a:spcAft>
                <a:spcPts val="0"/>
              </a:spcAft>
              <a:buClr>
                <a:srgbClr val="000000"/>
              </a:buClr>
              <a:buSzPts val="2800"/>
              <a:buNone/>
              <a:defRPr sz="2800"/>
            </a:lvl8pPr>
            <a:lvl9pPr lvl="8" algn="ctr">
              <a:lnSpc>
                <a:spcPct val="100000"/>
              </a:lnSpc>
              <a:spcBef>
                <a:spcPts val="0"/>
              </a:spcBef>
              <a:spcAft>
                <a:spcPts val="0"/>
              </a:spcAft>
              <a:buClr>
                <a:srgbClr val="000000"/>
              </a:buClr>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13" name="Google Shape;13;p2"/>
          <p:cNvSpPr/>
          <p:nvPr/>
        </p:nvSpPr>
        <p:spPr>
          <a:xfrm flipH="1">
            <a:off x="18" y="67300"/>
            <a:ext cx="9143982" cy="1420254"/>
          </a:xfrm>
          <a:prstGeom prst="flowChartDocumen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flipH="1">
            <a:off x="18"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1" i="0" u="none" strike="noStrike" cap="none">
                <a:solidFill>
                  <a:srgbClr val="FFFFFF"/>
                </a:solidFill>
                <a:latin typeface="Georgia"/>
                <a:ea typeface="Georgia"/>
                <a:cs typeface="Georgia"/>
                <a:sym typeface="Georgia"/>
              </a:rPr>
              <a:t>MISSION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IN" sz="1100" b="0" i="0" u="none" strike="noStrike" cap="none">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b="0" i="0" u="none" strike="noStrike" cap="none">
              <a:solidFill>
                <a:srgbClr val="FFFFFF"/>
              </a:solidFill>
              <a:latin typeface="Georgia"/>
              <a:ea typeface="Georgia"/>
              <a:cs typeface="Georgia"/>
              <a:sym typeface="Georgia"/>
            </a:endParaRPr>
          </a:p>
        </p:txBody>
      </p:sp>
      <p:sp>
        <p:nvSpPr>
          <p:cNvPr id="17" name="Google Shape;17;p2"/>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1" i="0" u="none" strike="noStrike" cap="none">
                <a:solidFill>
                  <a:srgbClr val="FFFFFF"/>
                </a:solidFill>
                <a:latin typeface="Georgia"/>
                <a:ea typeface="Georgia"/>
                <a:cs typeface="Georgia"/>
                <a:sym typeface="Georgia"/>
              </a:rPr>
              <a:t>VISION</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IN" sz="1100" b="0" i="0" u="none" strike="noStrike" cap="none">
                <a:solidFill>
                  <a:srgbClr val="FFFFFF"/>
                </a:solidFill>
                <a:latin typeface="Georgia"/>
                <a:ea typeface="Georgia"/>
                <a:cs typeface="Georgia"/>
                <a:sym typeface="Georgia"/>
              </a:rPr>
              <a:t>Excellence and Service</a:t>
            </a:r>
            <a:endParaRPr sz="1100" b="0" i="0" u="none" strike="noStrike" cap="none">
              <a:solidFill>
                <a:srgbClr val="FFFFFF"/>
              </a:solidFill>
              <a:latin typeface="Georgia"/>
              <a:ea typeface="Georgia"/>
              <a:cs typeface="Georgia"/>
              <a:sym typeface="Georgia"/>
            </a:endParaRPr>
          </a:p>
        </p:txBody>
      </p:sp>
      <p:sp>
        <p:nvSpPr>
          <p:cNvPr id="18" name="Google Shape;18;p2"/>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1" i="0" u="none" strike="noStrike" cap="none">
                <a:solidFill>
                  <a:srgbClr val="FFFFFF"/>
                </a:solidFill>
                <a:latin typeface="Georgia"/>
                <a:ea typeface="Georgia"/>
                <a:cs typeface="Georgia"/>
                <a:sym typeface="Georgia"/>
              </a:rPr>
              <a:t>CORE   VALUES</a:t>
            </a:r>
            <a:endParaRPr sz="1400" b="1" i="0" u="none" strike="noStrike" cap="none">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FFFFFF"/>
              </a:buClr>
              <a:buSzPts val="1100"/>
              <a:buFont typeface="Georgia"/>
              <a:buNone/>
            </a:pPr>
            <a:r>
              <a:rPr lang="en-IN" sz="1100" b="0" i="0" u="none" strike="noStrike" cap="none">
                <a:solidFill>
                  <a:srgbClr val="FFFFFF"/>
                </a:solidFill>
                <a:latin typeface="Georgia"/>
                <a:ea typeface="Georgia"/>
                <a:cs typeface="Georgia"/>
                <a:sym typeface="Georgia"/>
              </a:rPr>
              <a:t>Faith in God |  Moral Uprightness</a:t>
            </a:r>
            <a:br>
              <a:rPr lang="en-IN" sz="1100" b="0" i="0" u="none" strike="noStrike" cap="none">
                <a:solidFill>
                  <a:srgbClr val="FFFFFF"/>
                </a:solidFill>
                <a:latin typeface="Georgia"/>
                <a:ea typeface="Georgia"/>
                <a:cs typeface="Georgia"/>
                <a:sym typeface="Georgia"/>
              </a:rPr>
            </a:br>
            <a:r>
              <a:rPr lang="en-IN" sz="1100" b="0" i="0" u="none" strike="noStrike" cap="none">
                <a:solidFill>
                  <a:srgbClr val="FFFFFF"/>
                </a:solidFill>
                <a:latin typeface="Georgia"/>
                <a:ea typeface="Georgia"/>
                <a:cs typeface="Georgia"/>
                <a:sym typeface="Georgia"/>
              </a:rPr>
              <a:t> Love of Fellow Beings   </a:t>
            </a:r>
            <a:br>
              <a:rPr lang="en-IN" sz="1100" b="0" i="0" u="none" strike="noStrike" cap="none">
                <a:solidFill>
                  <a:srgbClr val="FFFFFF"/>
                </a:solidFill>
                <a:latin typeface="Georgia"/>
                <a:ea typeface="Georgia"/>
                <a:cs typeface="Georgia"/>
                <a:sym typeface="Georgia"/>
              </a:rPr>
            </a:br>
            <a:r>
              <a:rPr lang="en-IN" sz="1100" b="0" i="0" u="none" strike="noStrike" cap="none">
                <a:solidFill>
                  <a:srgbClr val="FFFFFF"/>
                </a:solidFill>
                <a:latin typeface="Georgia"/>
                <a:ea typeface="Georgia"/>
                <a:cs typeface="Georgia"/>
                <a:sym typeface="Georgia"/>
              </a:rPr>
              <a:t>Social Responsibility | Pursuit of Excellence</a:t>
            </a:r>
            <a:endParaRPr sz="1100" b="0" i="0" u="none" strike="noStrike" cap="none">
              <a:solidFill>
                <a:srgbClr val="FFFFFF"/>
              </a:solidFill>
              <a:latin typeface="Georgia"/>
              <a:ea typeface="Georgia"/>
              <a:cs typeface="Georgia"/>
              <a:sym typeface="Georgia"/>
            </a:endParaRPr>
          </a:p>
        </p:txBody>
      </p:sp>
      <p:pic>
        <p:nvPicPr>
          <p:cNvPr id="19" name="Google Shape;19;p2"/>
          <p:cNvPicPr preferRelativeResize="0"/>
          <p:nvPr/>
        </p:nvPicPr>
        <p:blipFill rotWithShape="1">
          <a:blip r:embed="rId2">
            <a:alphaModFix/>
          </a:blip>
          <a:srcRect/>
          <a:stretch/>
        </p:blipFill>
        <p:spPr>
          <a:xfrm>
            <a:off x="5943450" y="232167"/>
            <a:ext cx="2764676" cy="10022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93" name="Google Shape;93;p11"/>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68300" algn="ctr">
              <a:lnSpc>
                <a:spcPct val="100000"/>
              </a:lnSpc>
              <a:spcBef>
                <a:spcPts val="0"/>
              </a:spcBef>
              <a:spcAft>
                <a:spcPts val="0"/>
              </a:spcAft>
              <a:buClr>
                <a:srgbClr val="000000"/>
              </a:buClr>
              <a:buSzPts val="2200"/>
              <a:buChar char="●"/>
              <a:defRPr/>
            </a:lvl1pPr>
            <a:lvl2pPr marL="914400" lvl="1" indent="-342900" algn="ctr">
              <a:lnSpc>
                <a:spcPct val="100000"/>
              </a:lnSpc>
              <a:spcBef>
                <a:spcPts val="600"/>
              </a:spcBef>
              <a:spcAft>
                <a:spcPts val="0"/>
              </a:spcAft>
              <a:buClr>
                <a:srgbClr val="000000"/>
              </a:buClr>
              <a:buSzPts val="1800"/>
              <a:buChar char="○"/>
              <a:defRPr/>
            </a:lvl2pPr>
            <a:lvl3pPr marL="1371600" lvl="2" indent="-342900" algn="ctr">
              <a:lnSpc>
                <a:spcPct val="100000"/>
              </a:lnSpc>
              <a:spcBef>
                <a:spcPts val="600"/>
              </a:spcBef>
              <a:spcAft>
                <a:spcPts val="0"/>
              </a:spcAft>
              <a:buClr>
                <a:srgbClr val="000000"/>
              </a:buClr>
              <a:buSzPts val="1800"/>
              <a:buChar char="■"/>
              <a:defRPr/>
            </a:lvl3pPr>
            <a:lvl4pPr marL="1828800" lvl="3" indent="-342900" algn="ctr">
              <a:lnSpc>
                <a:spcPct val="100000"/>
              </a:lnSpc>
              <a:spcBef>
                <a:spcPts val="600"/>
              </a:spcBef>
              <a:spcAft>
                <a:spcPts val="0"/>
              </a:spcAft>
              <a:buClr>
                <a:srgbClr val="000000"/>
              </a:buClr>
              <a:buSzPts val="1800"/>
              <a:buChar char="●"/>
              <a:defRPr/>
            </a:lvl4pPr>
            <a:lvl5pPr marL="2286000" lvl="4" indent="-342900" algn="ctr">
              <a:lnSpc>
                <a:spcPct val="100000"/>
              </a:lnSpc>
              <a:spcBef>
                <a:spcPts val="600"/>
              </a:spcBef>
              <a:spcAft>
                <a:spcPts val="0"/>
              </a:spcAft>
              <a:buClr>
                <a:srgbClr val="000000"/>
              </a:buClr>
              <a:buSzPts val="1800"/>
              <a:buChar char="○"/>
              <a:defRPr/>
            </a:lvl5pPr>
            <a:lvl6pPr marL="2743200" lvl="5" indent="-342900" algn="ctr">
              <a:lnSpc>
                <a:spcPct val="100000"/>
              </a:lnSpc>
              <a:spcBef>
                <a:spcPts val="600"/>
              </a:spcBef>
              <a:spcAft>
                <a:spcPts val="0"/>
              </a:spcAft>
              <a:buClr>
                <a:srgbClr val="000000"/>
              </a:buClr>
              <a:buSzPts val="1800"/>
              <a:buChar char="■"/>
              <a:defRPr/>
            </a:lvl6pPr>
            <a:lvl7pPr marL="3200400" lvl="6" indent="-342900" algn="ctr">
              <a:lnSpc>
                <a:spcPct val="100000"/>
              </a:lnSpc>
              <a:spcBef>
                <a:spcPts val="600"/>
              </a:spcBef>
              <a:spcAft>
                <a:spcPts val="0"/>
              </a:spcAft>
              <a:buClr>
                <a:srgbClr val="000000"/>
              </a:buClr>
              <a:buSzPts val="1800"/>
              <a:buChar char="●"/>
              <a:defRPr/>
            </a:lvl7pPr>
            <a:lvl8pPr marL="3657600" lvl="7" indent="-342900" algn="ctr">
              <a:lnSpc>
                <a:spcPct val="100000"/>
              </a:lnSpc>
              <a:spcBef>
                <a:spcPts val="600"/>
              </a:spcBef>
              <a:spcAft>
                <a:spcPts val="0"/>
              </a:spcAft>
              <a:buClr>
                <a:srgbClr val="000000"/>
              </a:buClr>
              <a:buSzPts val="1800"/>
              <a:buChar char="○"/>
              <a:defRPr/>
            </a:lvl8pPr>
            <a:lvl9pPr marL="4114800" lvl="8" indent="-342900" algn="ctr">
              <a:lnSpc>
                <a:spcPct val="100000"/>
              </a:lnSpc>
              <a:spcBef>
                <a:spcPts val="600"/>
              </a:spcBef>
              <a:spcAft>
                <a:spcPts val="600"/>
              </a:spcAft>
              <a:buClr>
                <a:srgbClr val="000000"/>
              </a:buClr>
              <a:buSzPts val="1800"/>
              <a:buChar char="■"/>
              <a:defRPr/>
            </a:lvl9pPr>
          </a:lstStyle>
          <a:p>
            <a:endParaRPr/>
          </a:p>
        </p:txBody>
      </p:sp>
      <p:sp>
        <p:nvSpPr>
          <p:cNvPr id="94" name="Google Shape;94;p1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95" name="Google Shape;95;p11"/>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97" name="Google Shape;97;p11"/>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1"/>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1"/>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102" name="Google Shape;102;p1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2"/>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104" name="Google Shape;104;p1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23" name="Google Shape;23;p3"/>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25" name="Google Shape;25;p3"/>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4"/>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00000"/>
              </a:buClr>
              <a:buSzPts val="2200"/>
              <a:buChar char="●"/>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31" name="Google Shape;31;p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32" name="Google Shape;32;p4"/>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34" name="Google Shape;34;p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5"/>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Char char="●"/>
              <a:defRPr sz="14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40" name="Google Shape;40;p5"/>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Char char="●"/>
              <a:defRPr sz="14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41" name="Google Shape;41;p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42" name="Google Shape;42;p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44" name="Google Shape;44;p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50" name="Google Shape;50;p6"/>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52" name="Google Shape;52;p6"/>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Google Shape;57;p7"/>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000000"/>
              </a:buClr>
              <a:buSzPts val="1200"/>
              <a:buChar char="●"/>
              <a:defRPr sz="12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58" name="Google Shape;58;p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59" name="Google Shape;59;p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61" name="Google Shape;61;p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7"/>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7"/>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6" name="Google Shape;66;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67" name="Google Shape;67;p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69" name="Google Shape;69;p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8"/>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sp>
        <p:nvSpPr>
          <p:cNvPr id="73" name="Google Shape;73;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9"/>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 name="Google Shape;75;p9"/>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100"/>
              <a:buNone/>
              <a:defRPr sz="2100"/>
            </a:lvl1pPr>
            <a:lvl2pPr lvl="1" algn="ctr">
              <a:lnSpc>
                <a:spcPct val="100000"/>
              </a:lnSpc>
              <a:spcBef>
                <a:spcPts val="0"/>
              </a:spcBef>
              <a:spcAft>
                <a:spcPts val="0"/>
              </a:spcAft>
              <a:buClr>
                <a:srgbClr val="000000"/>
              </a:buClr>
              <a:buSzPts val="2100"/>
              <a:buNone/>
              <a:defRPr sz="2100"/>
            </a:lvl2pPr>
            <a:lvl3pPr lvl="2" algn="ctr">
              <a:lnSpc>
                <a:spcPct val="100000"/>
              </a:lnSpc>
              <a:spcBef>
                <a:spcPts val="0"/>
              </a:spcBef>
              <a:spcAft>
                <a:spcPts val="0"/>
              </a:spcAft>
              <a:buClr>
                <a:srgbClr val="000000"/>
              </a:buClr>
              <a:buSzPts val="2100"/>
              <a:buNone/>
              <a:defRPr sz="2100"/>
            </a:lvl3pPr>
            <a:lvl4pPr lvl="3" algn="ctr">
              <a:lnSpc>
                <a:spcPct val="100000"/>
              </a:lnSpc>
              <a:spcBef>
                <a:spcPts val="0"/>
              </a:spcBef>
              <a:spcAft>
                <a:spcPts val="0"/>
              </a:spcAft>
              <a:buClr>
                <a:srgbClr val="000000"/>
              </a:buClr>
              <a:buSzPts val="2100"/>
              <a:buNone/>
              <a:defRPr sz="2100"/>
            </a:lvl4pPr>
            <a:lvl5pPr lvl="4" algn="ctr">
              <a:lnSpc>
                <a:spcPct val="100000"/>
              </a:lnSpc>
              <a:spcBef>
                <a:spcPts val="0"/>
              </a:spcBef>
              <a:spcAft>
                <a:spcPts val="0"/>
              </a:spcAft>
              <a:buClr>
                <a:srgbClr val="000000"/>
              </a:buClr>
              <a:buSzPts val="2100"/>
              <a:buNone/>
              <a:defRPr sz="2100"/>
            </a:lvl5pPr>
            <a:lvl6pPr lvl="5" algn="ctr">
              <a:lnSpc>
                <a:spcPct val="100000"/>
              </a:lnSpc>
              <a:spcBef>
                <a:spcPts val="0"/>
              </a:spcBef>
              <a:spcAft>
                <a:spcPts val="0"/>
              </a:spcAft>
              <a:buClr>
                <a:srgbClr val="000000"/>
              </a:buClr>
              <a:buSzPts val="2100"/>
              <a:buNone/>
              <a:defRPr sz="2100"/>
            </a:lvl6pPr>
            <a:lvl7pPr lvl="6" algn="ctr">
              <a:lnSpc>
                <a:spcPct val="100000"/>
              </a:lnSpc>
              <a:spcBef>
                <a:spcPts val="0"/>
              </a:spcBef>
              <a:spcAft>
                <a:spcPts val="0"/>
              </a:spcAft>
              <a:buClr>
                <a:srgbClr val="000000"/>
              </a:buClr>
              <a:buSzPts val="2100"/>
              <a:buNone/>
              <a:defRPr sz="2100"/>
            </a:lvl7pPr>
            <a:lvl8pPr lvl="7" algn="ctr">
              <a:lnSpc>
                <a:spcPct val="100000"/>
              </a:lnSpc>
              <a:spcBef>
                <a:spcPts val="0"/>
              </a:spcBef>
              <a:spcAft>
                <a:spcPts val="0"/>
              </a:spcAft>
              <a:buClr>
                <a:srgbClr val="000000"/>
              </a:buClr>
              <a:buSzPts val="2100"/>
              <a:buNone/>
              <a:defRPr sz="2100"/>
            </a:lvl8pPr>
            <a:lvl9pPr lvl="8" algn="ctr">
              <a:lnSpc>
                <a:spcPct val="100000"/>
              </a:lnSpc>
              <a:spcBef>
                <a:spcPts val="0"/>
              </a:spcBef>
              <a:spcAft>
                <a:spcPts val="0"/>
              </a:spcAft>
              <a:buClr>
                <a:srgbClr val="000000"/>
              </a:buClr>
              <a:buSzPts val="2100"/>
              <a:buNone/>
              <a:defRPr sz="2100"/>
            </a:lvl9pPr>
          </a:lstStyle>
          <a:p>
            <a:endParaRPr/>
          </a:p>
        </p:txBody>
      </p:sp>
      <p:sp>
        <p:nvSpPr>
          <p:cNvPr id="76" name="Google Shape;76;p9"/>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Char char="●"/>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77" name="Google Shape;77;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78" name="Google Shape;78;p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80" name="Google Shape;80;p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84" name="Google Shape;84;p10"/>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000000"/>
              </a:buClr>
              <a:buSzPts val="22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85" name="Google Shape;85;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
        <p:nvSpPr>
          <p:cNvPr id="86" name="Google Shape;86;p10"/>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0"/>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88" name="Google Shape;88;p10"/>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0"/>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0"/>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IN" sz="1400" b="0" i="0" u="none" strike="noStrike" cap="none">
                <a:solidFill>
                  <a:srgbClr val="FFFFFF"/>
                </a:solidFill>
                <a:latin typeface="Georgia"/>
                <a:ea typeface="Georgia"/>
                <a:cs typeface="Georgia"/>
                <a:sym typeface="Georgia"/>
              </a:rPr>
              <a:t>CHRIST</a:t>
            </a:r>
            <a:br>
              <a:rPr lang="en-IN" sz="1400" b="0" i="0" u="none" strike="noStrike" cap="none">
                <a:solidFill>
                  <a:srgbClr val="FFFFFF"/>
                </a:solidFill>
                <a:latin typeface="Georgia"/>
                <a:ea typeface="Georgia"/>
                <a:cs typeface="Georgia"/>
                <a:sym typeface="Georgia"/>
              </a:rPr>
            </a:br>
            <a:r>
              <a:rPr lang="en-IN"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Arial"/>
                <a:ea typeface="Arial"/>
                <a:cs typeface="Arial"/>
                <a:sym typeface="Arial"/>
              </a:defRPr>
            </a:lvl1pPr>
            <a:lvl2pPr lvl="1">
              <a:spcBef>
                <a:spcPts val="0"/>
              </a:spcBef>
              <a:spcAft>
                <a:spcPts val="0"/>
              </a:spcAft>
              <a:buSzPts val="2800"/>
              <a:buFont typeface="Arial"/>
              <a:buNone/>
              <a:defRPr sz="2800" b="1">
                <a:latin typeface="Arial"/>
                <a:ea typeface="Arial"/>
                <a:cs typeface="Arial"/>
                <a:sym typeface="Arial"/>
              </a:defRPr>
            </a:lvl2pPr>
            <a:lvl3pPr lvl="2">
              <a:spcBef>
                <a:spcPts val="0"/>
              </a:spcBef>
              <a:spcAft>
                <a:spcPts val="0"/>
              </a:spcAft>
              <a:buSzPts val="2800"/>
              <a:buFont typeface="Arial"/>
              <a:buNone/>
              <a:defRPr sz="2800" b="1">
                <a:latin typeface="Arial"/>
                <a:ea typeface="Arial"/>
                <a:cs typeface="Arial"/>
                <a:sym typeface="Arial"/>
              </a:defRPr>
            </a:lvl3pPr>
            <a:lvl4pPr lvl="3">
              <a:spcBef>
                <a:spcPts val="0"/>
              </a:spcBef>
              <a:spcAft>
                <a:spcPts val="0"/>
              </a:spcAft>
              <a:buSzPts val="2800"/>
              <a:buFont typeface="Arial"/>
              <a:buNone/>
              <a:defRPr sz="2800" b="1">
                <a:latin typeface="Arial"/>
                <a:ea typeface="Arial"/>
                <a:cs typeface="Arial"/>
                <a:sym typeface="Arial"/>
              </a:defRPr>
            </a:lvl4pPr>
            <a:lvl5pPr lvl="4">
              <a:spcBef>
                <a:spcPts val="0"/>
              </a:spcBef>
              <a:spcAft>
                <a:spcPts val="0"/>
              </a:spcAft>
              <a:buSzPts val="2800"/>
              <a:buFont typeface="Arial"/>
              <a:buNone/>
              <a:defRPr sz="2800" b="1">
                <a:latin typeface="Arial"/>
                <a:ea typeface="Arial"/>
                <a:cs typeface="Arial"/>
                <a:sym typeface="Arial"/>
              </a:defRPr>
            </a:lvl5pPr>
            <a:lvl6pPr lvl="5">
              <a:spcBef>
                <a:spcPts val="0"/>
              </a:spcBef>
              <a:spcAft>
                <a:spcPts val="0"/>
              </a:spcAft>
              <a:buSzPts val="2800"/>
              <a:buFont typeface="Arial"/>
              <a:buNone/>
              <a:defRPr sz="2800" b="1">
                <a:latin typeface="Arial"/>
                <a:ea typeface="Arial"/>
                <a:cs typeface="Arial"/>
                <a:sym typeface="Arial"/>
              </a:defRPr>
            </a:lvl6pPr>
            <a:lvl7pPr lvl="6">
              <a:spcBef>
                <a:spcPts val="0"/>
              </a:spcBef>
              <a:spcAft>
                <a:spcPts val="0"/>
              </a:spcAft>
              <a:buSzPts val="2800"/>
              <a:buFont typeface="Arial"/>
              <a:buNone/>
              <a:defRPr sz="2800" b="1">
                <a:latin typeface="Arial"/>
                <a:ea typeface="Arial"/>
                <a:cs typeface="Arial"/>
                <a:sym typeface="Arial"/>
              </a:defRPr>
            </a:lvl7pPr>
            <a:lvl8pPr lvl="7">
              <a:spcBef>
                <a:spcPts val="0"/>
              </a:spcBef>
              <a:spcAft>
                <a:spcPts val="0"/>
              </a:spcAft>
              <a:buSzPts val="2800"/>
              <a:buFont typeface="Arial"/>
              <a:buNone/>
              <a:defRPr sz="2800" b="1">
                <a:latin typeface="Arial"/>
                <a:ea typeface="Arial"/>
                <a:cs typeface="Arial"/>
                <a:sym typeface="Arial"/>
              </a:defRPr>
            </a:lvl8pPr>
            <a:lvl9pPr lvl="8">
              <a:spcBef>
                <a:spcPts val="0"/>
              </a:spcBef>
              <a:spcAft>
                <a:spcPts val="0"/>
              </a:spcAft>
              <a:buSzPts val="2800"/>
              <a:buFont typeface="Arial"/>
              <a:buNone/>
              <a:defRPr sz="2800" b="1">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0"/>
              </a:spcBef>
              <a:spcAft>
                <a:spcPts val="0"/>
              </a:spcAft>
              <a:buClr>
                <a:srgbClr val="000000"/>
              </a:buClr>
              <a:buSzPts val="2200"/>
              <a:buFont typeface="Arial"/>
              <a:buChar char="●"/>
              <a:defRPr sz="2200" b="0" i="0" u="none" strike="noStrike" cap="none">
                <a:solidFill>
                  <a:srgbClr val="000000"/>
                </a:solidFill>
                <a:latin typeface="Arial"/>
                <a:ea typeface="Arial"/>
                <a:cs typeface="Arial"/>
                <a:sym typeface="Arial"/>
              </a:defRPr>
            </a:lvl1pPr>
            <a:lvl2pPr marL="914400" marR="0" lvl="1" indent="-342900" algn="l" rtl="0">
              <a:lnSpc>
                <a:spcPct val="100000"/>
              </a:lnSpc>
              <a:spcBef>
                <a:spcPts val="6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371600" marR="0" lvl="2" indent="-342900" algn="l" rtl="0">
              <a:lnSpc>
                <a:spcPct val="100000"/>
              </a:lnSpc>
              <a:spcBef>
                <a:spcPts val="6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42900" algn="l" rtl="0">
              <a:lnSpc>
                <a:spcPct val="100000"/>
              </a:lnSpc>
              <a:spcBef>
                <a:spcPts val="6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42900" algn="l" rtl="0">
              <a:lnSpc>
                <a:spcPct val="100000"/>
              </a:lnSpc>
              <a:spcBef>
                <a:spcPts val="6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3200" marR="0" lvl="5" indent="-342900" algn="l" rtl="0">
              <a:lnSpc>
                <a:spcPct val="100000"/>
              </a:lnSpc>
              <a:spcBef>
                <a:spcPts val="6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6pPr>
            <a:lvl7pPr marL="3200400" marR="0" lvl="6" indent="-342900" algn="l" rtl="0">
              <a:lnSpc>
                <a:spcPct val="100000"/>
              </a:lnSpc>
              <a:spcBef>
                <a:spcPts val="6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00000"/>
              </a:lnSpc>
              <a:spcBef>
                <a:spcPts val="6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00000"/>
              </a:lnSpc>
              <a:spcBef>
                <a:spcPts val="600"/>
              </a:spcBef>
              <a:spcAft>
                <a:spcPts val="60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3"/>
          <p:cNvSpPr txBox="1">
            <a:spLocks noGrp="1"/>
          </p:cNvSpPr>
          <p:nvPr>
            <p:ph type="ctrTitle"/>
          </p:nvPr>
        </p:nvSpPr>
        <p:spPr>
          <a:xfrm>
            <a:off x="304800" y="609600"/>
            <a:ext cx="8520600" cy="209580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3600"/>
              <a:buNone/>
            </a:pPr>
            <a:br>
              <a:rPr lang="en-IN" dirty="0">
                <a:latin typeface="Times New Roman"/>
                <a:ea typeface="Times New Roman"/>
                <a:cs typeface="Times New Roman"/>
                <a:sym typeface="Times New Roman"/>
              </a:rPr>
            </a:br>
            <a:br>
              <a:rPr lang="en-IN" dirty="0">
                <a:latin typeface="Times New Roman"/>
                <a:ea typeface="Times New Roman"/>
                <a:cs typeface="Times New Roman"/>
                <a:sym typeface="Times New Roman"/>
              </a:rPr>
            </a:br>
            <a:r>
              <a:rPr lang="en-IN" dirty="0">
                <a:latin typeface="Times New Roman"/>
                <a:ea typeface="Times New Roman"/>
                <a:cs typeface="Times New Roman"/>
                <a:sym typeface="Times New Roman"/>
              </a:rPr>
              <a:t>ESE PRESENTATION</a:t>
            </a:r>
            <a:r>
              <a:rPr lang="en-IN" dirty="0"/>
              <a:t> </a:t>
            </a:r>
            <a:r>
              <a:rPr lang="en-IN" dirty="0">
                <a:latin typeface="Times New Roman"/>
                <a:cs typeface="Times New Roman"/>
                <a:sym typeface="Times New Roman"/>
              </a:rPr>
              <a:t>2</a:t>
            </a:r>
            <a:endParaRPr dirty="0">
              <a:latin typeface="Times New Roman"/>
              <a:ea typeface="Times New Roman"/>
              <a:cs typeface="Times New Roman"/>
              <a:sym typeface="Times New Roman"/>
            </a:endParaRPr>
          </a:p>
        </p:txBody>
      </p:sp>
      <p:sp>
        <p:nvSpPr>
          <p:cNvPr id="112" name="Google Shape;112;p13"/>
          <p:cNvSpPr txBox="1">
            <a:spLocks noGrp="1"/>
          </p:cNvSpPr>
          <p:nvPr>
            <p:ph type="subTitle" idx="1"/>
          </p:nvPr>
        </p:nvSpPr>
        <p:spPr>
          <a:xfrm>
            <a:off x="304800" y="2902999"/>
            <a:ext cx="8520600" cy="28021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IN" dirty="0">
                <a:latin typeface="Times New Roman"/>
                <a:ea typeface="Times New Roman"/>
                <a:cs typeface="Times New Roman"/>
                <a:sym typeface="Times New Roman"/>
              </a:rPr>
              <a:t>                        Guide: Dr Nizar Banu P K</a:t>
            </a:r>
          </a:p>
          <a:p>
            <a:pPr marL="0" lvl="0" indent="0" algn="l" rtl="0">
              <a:lnSpc>
                <a:spcPct val="100000"/>
              </a:lnSpc>
              <a:spcBef>
                <a:spcPts val="0"/>
              </a:spcBef>
              <a:spcAft>
                <a:spcPts val="0"/>
              </a:spcAft>
              <a:buClr>
                <a:srgbClr val="000000"/>
              </a:buClr>
              <a:buSzPts val="2800"/>
              <a:buNone/>
            </a:pPr>
            <a:endParaRPr b="1" dirty="0">
              <a:latin typeface="Times New Roman"/>
              <a:ea typeface="Times New Roman"/>
              <a:cs typeface="Times New Roman"/>
              <a:sym typeface="Times New Roman"/>
            </a:endParaRPr>
          </a:p>
          <a:p>
            <a:pPr marL="0" lvl="0" indent="0" algn="l" rtl="0">
              <a:lnSpc>
                <a:spcPct val="100000"/>
              </a:lnSpc>
              <a:spcBef>
                <a:spcPts val="0"/>
              </a:spcBef>
              <a:spcAft>
                <a:spcPts val="0"/>
              </a:spcAft>
              <a:buClr>
                <a:srgbClr val="000000"/>
              </a:buClr>
              <a:buSzPts val="2800"/>
              <a:buNone/>
            </a:pPr>
            <a:r>
              <a:rPr lang="en-IN" dirty="0">
                <a:latin typeface="Times New Roman"/>
                <a:ea typeface="Times New Roman"/>
                <a:cs typeface="Times New Roman"/>
                <a:sym typeface="Times New Roman"/>
              </a:rPr>
              <a:t>Presented by,</a:t>
            </a:r>
            <a:endParaRPr lang="en-IN" b="1" dirty="0">
              <a:latin typeface="Times New Roman"/>
              <a:ea typeface="Times New Roman"/>
              <a:cs typeface="Times New Roman"/>
              <a:sym typeface="Times New Roman"/>
            </a:endParaRPr>
          </a:p>
          <a:p>
            <a:pPr marL="0" indent="0" algn="l"/>
            <a:r>
              <a:rPr lang="en-IN" dirty="0">
                <a:latin typeface="Times New Roman"/>
                <a:ea typeface="Times New Roman"/>
                <a:cs typeface="Times New Roman"/>
                <a:sym typeface="Times New Roman"/>
              </a:rPr>
              <a:t>Lynford Valentino D’souza  2047221</a:t>
            </a:r>
            <a:endParaRPr lang="en-IN" dirty="0">
              <a:latin typeface="Times New Roman"/>
              <a:cs typeface="Times New Roman"/>
              <a:sym typeface="Times New Roman"/>
            </a:endParaRPr>
          </a:p>
          <a:p>
            <a:pPr marL="0" lvl="0" indent="0" algn="l" rtl="0">
              <a:lnSpc>
                <a:spcPct val="100000"/>
              </a:lnSpc>
              <a:spcBef>
                <a:spcPts val="0"/>
              </a:spcBef>
              <a:spcAft>
                <a:spcPts val="0"/>
              </a:spcAft>
              <a:buClr>
                <a:srgbClr val="000000"/>
              </a:buClr>
              <a:buSzPts val="2800"/>
              <a:buNone/>
            </a:pPr>
            <a:r>
              <a:rPr lang="en-IN" dirty="0">
                <a:latin typeface="Times New Roman"/>
                <a:cs typeface="Times New Roman"/>
                <a:sym typeface="Times New Roman"/>
              </a:rPr>
              <a:t>Yash Himmat </a:t>
            </a:r>
            <a:r>
              <a:rPr lang="en-IN" dirty="0" err="1">
                <a:latin typeface="Times New Roman"/>
                <a:cs typeface="Times New Roman"/>
                <a:sym typeface="Times New Roman"/>
              </a:rPr>
              <a:t>Kataria</a:t>
            </a:r>
            <a:r>
              <a:rPr lang="en-IN" dirty="0">
                <a:latin typeface="Times New Roman"/>
                <a:cs typeface="Times New Roman"/>
                <a:sym typeface="Times New Roman"/>
              </a:rPr>
              <a:t> 	     2047235</a:t>
            </a:r>
            <a:endParaRPr dirty="0"/>
          </a:p>
          <a:p>
            <a:pPr marL="0" lvl="0" indent="0" algn="l" rtl="0">
              <a:lnSpc>
                <a:spcPct val="100000"/>
              </a:lnSpc>
              <a:spcBef>
                <a:spcPts val="0"/>
              </a:spcBef>
              <a:spcAft>
                <a:spcPts val="0"/>
              </a:spcAft>
              <a:buClr>
                <a:srgbClr val="000000"/>
              </a:buClr>
              <a:buSzPts val="2800"/>
              <a:buNone/>
            </a:pPr>
            <a:r>
              <a:rPr lang="en-IN" dirty="0">
                <a:latin typeface="Times New Roman"/>
                <a:ea typeface="Times New Roman"/>
                <a:cs typeface="Times New Roman"/>
                <a:sym typeface="Times New Roman"/>
              </a:rPr>
              <a:t>Sumi Thomas                        2047259 </a:t>
            </a:r>
          </a:p>
          <a:p>
            <a:pPr marL="0" lvl="0" indent="0" algn="l" rtl="0">
              <a:lnSpc>
                <a:spcPct val="100000"/>
              </a:lnSpc>
              <a:spcBef>
                <a:spcPts val="0"/>
              </a:spcBef>
              <a:spcAft>
                <a:spcPts val="0"/>
              </a:spcAft>
              <a:buClr>
                <a:srgbClr val="000000"/>
              </a:buClr>
              <a:buSzPts val="2800"/>
              <a:buNone/>
            </a:pPr>
            <a:endParaRPr dirty="0"/>
          </a:p>
          <a:p>
            <a:pPr marL="0" lvl="0" indent="0" algn="l" rtl="0">
              <a:lnSpc>
                <a:spcPct val="100000"/>
              </a:lnSpc>
              <a:spcBef>
                <a:spcPts val="0"/>
              </a:spcBef>
              <a:spcAft>
                <a:spcPts val="0"/>
              </a:spcAft>
              <a:buClr>
                <a:srgbClr val="000000"/>
              </a:buClr>
              <a:buSzPts val="2800"/>
              <a:buNone/>
            </a:pPr>
            <a:endParaRPr dirty="0">
              <a:latin typeface="Times New Roman"/>
              <a:ea typeface="Times New Roman"/>
              <a:cs typeface="Times New Roman"/>
              <a:sym typeface="Times New Roman"/>
            </a:endParaRPr>
          </a:p>
          <a:p>
            <a:pPr marL="0" lvl="0" indent="0" algn="r" rtl="0">
              <a:lnSpc>
                <a:spcPct val="100000"/>
              </a:lnSpc>
              <a:spcBef>
                <a:spcPts val="0"/>
              </a:spcBef>
              <a:spcAft>
                <a:spcPts val="0"/>
              </a:spcAft>
              <a:buClr>
                <a:srgbClr val="000000"/>
              </a:buClr>
              <a:buSzPts val="2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US" dirty="0">
                <a:latin typeface="Times New Roman" panose="02020603050405020304" pitchFamily="18" charset="0"/>
                <a:cs typeface="Times New Roman" panose="02020603050405020304" pitchFamily="18" charset="0"/>
              </a:rPr>
              <a:t>Model Testing and Training - Workflow</a:t>
            </a:r>
            <a:endParaRPr dirty="0">
              <a:latin typeface="Times New Roman" panose="02020603050405020304" pitchFamily="18" charset="0"/>
              <a:cs typeface="Times New Roman" panose="02020603050405020304" pitchFamily="18" charset="0"/>
            </a:endParaRPr>
          </a:p>
        </p:txBody>
      </p:sp>
      <p:sp>
        <p:nvSpPr>
          <p:cNvPr id="153" name="Google Shape;153;p20"/>
          <p:cNvSpPr txBox="1">
            <a:spLocks noGrp="1"/>
          </p:cNvSpPr>
          <p:nvPr>
            <p:ph type="body" idx="1"/>
          </p:nvPr>
        </p:nvSpPr>
        <p:spPr>
          <a:xfrm>
            <a:off x="311700" y="3424386"/>
            <a:ext cx="124394" cy="779693"/>
          </a:xfrm>
          <a:prstGeom prst="rect">
            <a:avLst/>
          </a:prstGeom>
          <a:noFill/>
          <a:ln>
            <a:noFill/>
          </a:ln>
        </p:spPr>
        <p:txBody>
          <a:bodyPr spcFirstLastPara="1" wrap="square" lIns="0" tIns="25375" rIns="91425" bIns="45700" anchor="ctr"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365F9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1800" b="0" i="0" u="none" strike="noStrike" cap="none">
              <a:solidFill>
                <a:schemeClr val="dk1"/>
              </a:solidFill>
              <a:latin typeface="Arial"/>
              <a:ea typeface="Arial"/>
              <a:cs typeface="Arial"/>
              <a:sym typeface="Arial"/>
            </a:endParaRPr>
          </a:p>
        </p:txBody>
      </p:sp>
      <p:sp>
        <p:nvSpPr>
          <p:cNvPr id="155" name="Google Shape;155;p20"/>
          <p:cNvSpPr/>
          <p:nvPr/>
        </p:nvSpPr>
        <p:spPr>
          <a:xfrm>
            <a:off x="1524000" y="2325379"/>
            <a:ext cx="124394" cy="918192"/>
          </a:xfrm>
          <a:prstGeom prst="rect">
            <a:avLst/>
          </a:prstGeom>
          <a:noFill/>
          <a:ln>
            <a:noFill/>
          </a:ln>
        </p:spPr>
        <p:txBody>
          <a:bodyPr spcFirstLastPara="1" wrap="square" lIns="0" tIns="25375" rIns="91425" bIns="45700" anchor="ctr" anchorCtr="0">
            <a:noAutofit/>
          </a:bodyPr>
          <a:lstStyle/>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1800" b="0"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EA6B7FB-2CF5-4385-9278-813C7BF7BC5F}"/>
              </a:ext>
            </a:extLst>
          </p:cNvPr>
          <p:cNvPicPr>
            <a:picLocks noChangeAspect="1"/>
          </p:cNvPicPr>
          <p:nvPr/>
        </p:nvPicPr>
        <p:blipFill>
          <a:blip r:embed="rId3"/>
          <a:stretch>
            <a:fillRect/>
          </a:stretch>
        </p:blipFill>
        <p:spPr>
          <a:xfrm>
            <a:off x="0" y="1927844"/>
            <a:ext cx="9144000" cy="2631453"/>
          </a:xfrm>
          <a:prstGeom prst="rect">
            <a:avLst/>
          </a:prstGeom>
          <a:ln>
            <a:solidFill>
              <a:schemeClr val="tx1"/>
            </a:solidFill>
          </a:ln>
        </p:spPr>
      </p:pic>
      <p:sp>
        <p:nvSpPr>
          <p:cNvPr id="7" name="TextBox 6">
            <a:extLst>
              <a:ext uri="{FF2B5EF4-FFF2-40B4-BE49-F238E27FC236}">
                <a16:creationId xmlns:a16="http://schemas.microsoft.com/office/drawing/2014/main" id="{8F6FBB3A-F5CD-4D9E-A9E6-4AE2F4657920}"/>
              </a:ext>
            </a:extLst>
          </p:cNvPr>
          <p:cNvSpPr txBox="1"/>
          <p:nvPr/>
        </p:nvSpPr>
        <p:spPr>
          <a:xfrm>
            <a:off x="2643258" y="4697333"/>
            <a:ext cx="3857484" cy="30777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Figure 5 : Model Testing and Training - Workflow</a:t>
            </a:r>
            <a:endParaRPr lang="en-IN" dirty="0"/>
          </a:p>
        </p:txBody>
      </p:sp>
    </p:spTree>
    <p:extLst>
      <p:ext uri="{BB962C8B-B14F-4D97-AF65-F5344CB8AC3E}">
        <p14:creationId xmlns:p14="http://schemas.microsoft.com/office/powerpoint/2010/main" val="3456473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Collection and Refinement</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8BBC861-622E-4774-9B13-E80B49CD5FB9}"/>
              </a:ext>
            </a:extLst>
          </p:cNvPr>
          <p:cNvSpPr>
            <a:spLocks noGrp="1"/>
          </p:cNvSpPr>
          <p:nvPr>
            <p:ph type="body" idx="1"/>
          </p:nvPr>
        </p:nvSpPr>
        <p:spPr>
          <a:xfrm>
            <a:off x="311699" y="1083076"/>
            <a:ext cx="8601482" cy="5008757"/>
          </a:xfrm>
        </p:spPr>
        <p:txBody>
          <a:bodyPr/>
          <a:lstStyle/>
          <a:p>
            <a:pPr marL="88900" indent="0" algn="just">
              <a:lnSpc>
                <a:spcPct val="150000"/>
              </a:lnSpc>
              <a:spcAft>
                <a:spcPts val="800"/>
              </a:spcAft>
              <a:buNone/>
            </a:pPr>
            <a:r>
              <a:rPr lang="en-IN" sz="1800" b="1" spc="15" dirty="0">
                <a:solidFill>
                  <a:srgbClr val="3C4043"/>
                </a:solidFill>
                <a:latin typeface="Roboto" panose="02000000000000000000" pitchFamily="2" charset="0"/>
                <a:ea typeface="Times New Roman" panose="02020603050405020304" pitchFamily="18" charset="0"/>
                <a:cs typeface="Times New Roman" panose="02020603050405020304" pitchFamily="18" charset="0"/>
              </a:rPr>
              <a:t>A</a:t>
            </a:r>
            <a:r>
              <a:rPr lang="en-IN" sz="1800" b="1" spc="15" dirty="0">
                <a:solidFill>
                  <a:srgbClr val="3C4043"/>
                </a:solidFill>
                <a:effectLst/>
                <a:latin typeface="Roboto" panose="02000000000000000000" pitchFamily="2" charset="0"/>
                <a:ea typeface="Times New Roman" panose="02020603050405020304" pitchFamily="18" charset="0"/>
                <a:cs typeface="Times New Roman" panose="02020603050405020304" pitchFamily="18" charset="0"/>
              </a:rPr>
              <a:t>) Data Collection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search for a dataset for the problem i.e., Helmet Detection began online. Only one dataset was found which was relevant to the problem, which was from IIT Hyderabad. But it was not available for download to the general public.</a:t>
            </a:r>
          </a:p>
          <a:p>
            <a:pPr algn="just">
              <a:lnSpc>
                <a:spcPct val="150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So, a custom dataset had to be made. In total 3 datasets were prepared, out of which dataset 3 was used due to the Object detection model’s excellent performance after using it for training. </a:t>
            </a:r>
          </a:p>
          <a:p>
            <a:pPr algn="just">
              <a:lnSpc>
                <a:spcPct val="150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first dataset was basically a set of 1080p videos at 30fps which were recorded on the Oppo Reno Smart Phone. The footage was recorded at a single location from 2 different angles. After recording the footage, screenshots were clicked which contained the required information as shown in Figure 6. This made up the first dataset.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43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Collection and Refinement</a:t>
            </a:r>
            <a:endParaRPr lang="en-IN"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D9177975-742A-4CF7-B71B-EA357B4C2B2D}"/>
              </a:ext>
            </a:extLst>
          </p:cNvPr>
          <p:cNvSpPr>
            <a:spLocks noChangeArrowheads="1"/>
          </p:cNvSpPr>
          <p:nvPr/>
        </p:nvSpPr>
        <p:spPr bwMode="auto">
          <a:xfrm>
            <a:off x="311700" y="89966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097" name="Picture 1">
            <a:extLst>
              <a:ext uri="{FF2B5EF4-FFF2-40B4-BE49-F238E27FC236}">
                <a16:creationId xmlns:a16="http://schemas.microsoft.com/office/drawing/2014/main" id="{32BEA348-8571-48C2-AB4E-17EF918129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6938"/>
          <a:stretch/>
        </p:blipFill>
        <p:spPr bwMode="auto">
          <a:xfrm>
            <a:off x="311700" y="1356867"/>
            <a:ext cx="8708013" cy="39621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9751FF-548B-4DC4-9E3E-85000A9FEF91}"/>
              </a:ext>
            </a:extLst>
          </p:cNvPr>
          <p:cNvSpPr txBox="1"/>
          <p:nvPr/>
        </p:nvSpPr>
        <p:spPr>
          <a:xfrm>
            <a:off x="2297588" y="5622300"/>
            <a:ext cx="4736236" cy="338554"/>
          </a:xfrm>
          <a:prstGeom prst="rect">
            <a:avLst/>
          </a:prstGeom>
          <a:noFill/>
        </p:spPr>
        <p:txBody>
          <a:bodyPr wrap="square">
            <a:spAutoFit/>
          </a:bodyPr>
          <a:lstStyle/>
          <a:p>
            <a:pPr algn="just"/>
            <a:r>
              <a:rPr lang="en-IN" sz="1600" dirty="0">
                <a:latin typeface="Times New Roman" panose="02020603050405020304" pitchFamily="18" charset="0"/>
                <a:cs typeface="Times New Roman" panose="02020603050405020304" pitchFamily="18" charset="0"/>
              </a:rPr>
              <a:t>Figure 6: Sample from Oppo Reno Video of Dataset 1</a:t>
            </a:r>
          </a:p>
        </p:txBody>
      </p:sp>
    </p:spTree>
    <p:extLst>
      <p:ext uri="{BB962C8B-B14F-4D97-AF65-F5344CB8AC3E}">
        <p14:creationId xmlns:p14="http://schemas.microsoft.com/office/powerpoint/2010/main" val="17531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Collection and Refinement</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8BBC861-622E-4774-9B13-E80B49CD5FB9}"/>
              </a:ext>
            </a:extLst>
          </p:cNvPr>
          <p:cNvSpPr>
            <a:spLocks noGrp="1"/>
          </p:cNvSpPr>
          <p:nvPr>
            <p:ph type="body" idx="1"/>
          </p:nvPr>
        </p:nvSpPr>
        <p:spPr>
          <a:xfrm>
            <a:off x="311699" y="1251751"/>
            <a:ext cx="8592603" cy="4840082"/>
          </a:xfrm>
        </p:spPr>
        <p:txBody>
          <a:bodyPr/>
          <a:lstStyle/>
          <a:p>
            <a:pPr algn="just">
              <a:lnSpc>
                <a:spcPct val="150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second dataset was made using the Nikon D5500 DSLR. Each photo has a resolution of 24.2 MP. Photos were clicked from 3 different locations. Only on the first location photos were clicked from 2 different angles. From the other 2 angles photos were clicked from one angle. A sample image is shown in Figure 7. For the third dataset, pictures were clicked from a single location and 2 different angles a sample of which is shown in Figure 8.</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he final dataset contains 372 images in total.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891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Collection and Refinement</a:t>
            </a:r>
            <a:endParaRPr lang="en-IN"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D9177975-742A-4CF7-B71B-EA357B4C2B2D}"/>
              </a:ext>
            </a:extLst>
          </p:cNvPr>
          <p:cNvSpPr>
            <a:spLocks noChangeArrowheads="1"/>
          </p:cNvSpPr>
          <p:nvPr/>
        </p:nvSpPr>
        <p:spPr bwMode="auto">
          <a:xfrm>
            <a:off x="311700" y="89966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100" name="Picture 4">
            <a:extLst>
              <a:ext uri="{FF2B5EF4-FFF2-40B4-BE49-F238E27FC236}">
                <a16:creationId xmlns:a16="http://schemas.microsoft.com/office/drawing/2014/main" id="{050942D8-28B6-4E0B-BD5C-B88C1453A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967" y="1378311"/>
            <a:ext cx="6152065" cy="41013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7E580FD-7ABE-41F6-9EE6-39F81B9E6B2A}"/>
              </a:ext>
            </a:extLst>
          </p:cNvPr>
          <p:cNvSpPr txBox="1"/>
          <p:nvPr/>
        </p:nvSpPr>
        <p:spPr>
          <a:xfrm>
            <a:off x="3106585" y="5789312"/>
            <a:ext cx="2930827" cy="338041"/>
          </a:xfrm>
          <a:prstGeom prst="rect">
            <a:avLst/>
          </a:prstGeom>
          <a:noFill/>
        </p:spPr>
        <p:txBody>
          <a:bodyPr wrap="square">
            <a:spAutoFit/>
          </a:bodyPr>
          <a:lstStyle/>
          <a:p>
            <a:pPr algn="just">
              <a:lnSpc>
                <a:spcPct val="107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Figure 7 : Sample from Dataset 2</a:t>
            </a:r>
          </a:p>
        </p:txBody>
      </p:sp>
    </p:spTree>
    <p:extLst>
      <p:ext uri="{BB962C8B-B14F-4D97-AF65-F5344CB8AC3E}">
        <p14:creationId xmlns:p14="http://schemas.microsoft.com/office/powerpoint/2010/main" val="71545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Collection and Refinement</a:t>
            </a:r>
            <a:endParaRPr lang="en-IN"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D9177975-742A-4CF7-B71B-EA357B4C2B2D}"/>
              </a:ext>
            </a:extLst>
          </p:cNvPr>
          <p:cNvSpPr>
            <a:spLocks noChangeArrowheads="1"/>
          </p:cNvSpPr>
          <p:nvPr/>
        </p:nvSpPr>
        <p:spPr bwMode="auto">
          <a:xfrm>
            <a:off x="311700" y="89966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C7E580FD-7ABE-41F6-9EE6-39F81B9E6B2A}"/>
              </a:ext>
            </a:extLst>
          </p:cNvPr>
          <p:cNvSpPr txBox="1"/>
          <p:nvPr/>
        </p:nvSpPr>
        <p:spPr>
          <a:xfrm>
            <a:off x="3113618" y="5789312"/>
            <a:ext cx="2916759" cy="338041"/>
          </a:xfrm>
          <a:prstGeom prst="rect">
            <a:avLst/>
          </a:prstGeom>
          <a:noFill/>
        </p:spPr>
        <p:txBody>
          <a:bodyPr wrap="square">
            <a:spAutoFit/>
          </a:bodyPr>
          <a:lstStyle/>
          <a:p>
            <a:pPr algn="just">
              <a:lnSpc>
                <a:spcPct val="107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Figure 8 : Sample from Dataset 3</a:t>
            </a:r>
          </a:p>
        </p:txBody>
      </p:sp>
      <p:pic>
        <p:nvPicPr>
          <p:cNvPr id="5122" name="Picture 2">
            <a:extLst>
              <a:ext uri="{FF2B5EF4-FFF2-40B4-BE49-F238E27FC236}">
                <a16:creationId xmlns:a16="http://schemas.microsoft.com/office/drawing/2014/main" id="{36B7F934-FC09-4EE8-923C-4A54D0ECB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396" y="1274333"/>
            <a:ext cx="6457205" cy="430933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418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Collection and Refinement</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8BBC861-622E-4774-9B13-E80B49CD5FB9}"/>
              </a:ext>
            </a:extLst>
          </p:cNvPr>
          <p:cNvSpPr>
            <a:spLocks noGrp="1"/>
          </p:cNvSpPr>
          <p:nvPr>
            <p:ph type="body" idx="1"/>
          </p:nvPr>
        </p:nvSpPr>
        <p:spPr>
          <a:xfrm>
            <a:off x="311699" y="1251751"/>
            <a:ext cx="8592603" cy="4840082"/>
          </a:xfrm>
        </p:spPr>
        <p:txBody>
          <a:bodyPr/>
          <a:lstStyle/>
          <a:p>
            <a:pPr marL="88900" indent="0">
              <a:lnSpc>
                <a:spcPct val="150000"/>
              </a:lnSpc>
              <a:spcAft>
                <a:spcPts val="800"/>
              </a:spcAft>
              <a:buNone/>
            </a:pPr>
            <a:r>
              <a:rPr lang="en-IN" sz="1800" b="1" spc="15" dirty="0">
                <a:solidFill>
                  <a:srgbClr val="3C4043"/>
                </a:solidFill>
                <a:effectLst/>
                <a:latin typeface="Roboto" panose="02000000000000000000" pitchFamily="2" charset="0"/>
                <a:ea typeface="Times New Roman" panose="02020603050405020304" pitchFamily="18" charset="0"/>
                <a:cs typeface="Times New Roman" panose="02020603050405020304" pitchFamily="18" charset="0"/>
              </a:rPr>
              <a:t>B) Dataset Labelling</a:t>
            </a:r>
          </a:p>
          <a:p>
            <a:pPr marL="88900" indent="0" algn="just">
              <a:lnSpc>
                <a:spcPct val="150000"/>
              </a:lnSpc>
              <a:spcAft>
                <a:spcPts val="800"/>
              </a:spcAft>
              <a:buNone/>
            </a:pPr>
            <a:r>
              <a:rPr lang="en-IN" sz="1800" dirty="0">
                <a:effectLst/>
                <a:latin typeface="Times New Roman" panose="02020603050405020304" pitchFamily="18" charset="0"/>
                <a:ea typeface="Times New Roman" panose="02020603050405020304" pitchFamily="18" charset="0"/>
              </a:rPr>
              <a:t>For this step a python script developed by </a:t>
            </a:r>
            <a:r>
              <a:rPr lang="en-IN" sz="1800" dirty="0" err="1">
                <a:effectLst/>
                <a:latin typeface="Times New Roman" panose="02020603050405020304" pitchFamily="18" charset="0"/>
                <a:ea typeface="Times New Roman" panose="02020603050405020304" pitchFamily="18" charset="0"/>
              </a:rPr>
              <a:t>Darrenl</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tzutalin</a:t>
            </a:r>
            <a:r>
              <a:rPr lang="en-IN" sz="1800" dirty="0">
                <a:effectLst/>
                <a:latin typeface="Times New Roman" panose="02020603050405020304" pitchFamily="18" charset="0"/>
                <a:ea typeface="Times New Roman" panose="02020603050405020304" pitchFamily="18" charset="0"/>
              </a:rPr>
              <a:t> [1] was used. It’s free and open-sourced code designed to label Image data for Object Detection.  It has a user-friendly UI with which we need to tag the objects in the image as shown in Figure 9. Using this software around 800 images were labelled. Each image having anywhere from 1 to 20 labels depending on the approach used. LabelImg saves a .xml file containing the label data for each image. These .xml files will be later used to generate TFRecords.</a:t>
            </a:r>
            <a:br>
              <a:rPr lang="en-IN" sz="1800" spc="15" dirty="0">
                <a:solidFill>
                  <a:srgbClr val="3C4043"/>
                </a:solidFill>
                <a:effectLst/>
                <a:latin typeface="Roboto" panose="02000000000000000000" pitchFamily="2" charset="0"/>
                <a:ea typeface="Times New Roman" panose="02020603050405020304" pitchFamily="18" charset="0"/>
                <a:cs typeface="Times New Roman" panose="02020603050405020304" pitchFamily="18" charset="0"/>
              </a:rPr>
            </a:b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4985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Collection and Refinement</a:t>
            </a:r>
            <a:endParaRPr lang="en-IN"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D9177975-742A-4CF7-B71B-EA357B4C2B2D}"/>
              </a:ext>
            </a:extLst>
          </p:cNvPr>
          <p:cNvSpPr>
            <a:spLocks noChangeArrowheads="1"/>
          </p:cNvSpPr>
          <p:nvPr/>
        </p:nvSpPr>
        <p:spPr bwMode="auto">
          <a:xfrm>
            <a:off x="311700" y="89966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C7E580FD-7ABE-41F6-9EE6-39F81B9E6B2A}"/>
              </a:ext>
            </a:extLst>
          </p:cNvPr>
          <p:cNvSpPr txBox="1"/>
          <p:nvPr/>
        </p:nvSpPr>
        <p:spPr>
          <a:xfrm>
            <a:off x="2677522" y="5811563"/>
            <a:ext cx="3788956" cy="338041"/>
          </a:xfrm>
          <a:prstGeom prst="rect">
            <a:avLst/>
          </a:prstGeom>
          <a:noFill/>
        </p:spPr>
        <p:txBody>
          <a:bodyPr wrap="square">
            <a:spAutoFit/>
          </a:bodyPr>
          <a:lstStyle/>
          <a:p>
            <a:pPr algn="ctr">
              <a:lnSpc>
                <a:spcPct val="107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Figure 9: Labelling a sample from Dataset 3</a:t>
            </a:r>
          </a:p>
        </p:txBody>
      </p:sp>
      <p:pic>
        <p:nvPicPr>
          <p:cNvPr id="6146" name="Picture 23">
            <a:extLst>
              <a:ext uri="{FF2B5EF4-FFF2-40B4-BE49-F238E27FC236}">
                <a16:creationId xmlns:a16="http://schemas.microsoft.com/office/drawing/2014/main" id="{F4F42D87-9C03-479B-B4E9-2D0F1BE24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55" y="1367418"/>
            <a:ext cx="7470887" cy="41854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075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Collection and Refinement</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8BBC861-622E-4774-9B13-E80B49CD5FB9}"/>
              </a:ext>
            </a:extLst>
          </p:cNvPr>
          <p:cNvSpPr>
            <a:spLocks noGrp="1"/>
          </p:cNvSpPr>
          <p:nvPr>
            <p:ph type="body" idx="1"/>
          </p:nvPr>
        </p:nvSpPr>
        <p:spPr>
          <a:xfrm>
            <a:off x="311700" y="1225118"/>
            <a:ext cx="8592603" cy="4840082"/>
          </a:xfrm>
        </p:spPr>
        <p:txBody>
          <a:bodyPr/>
          <a:lstStyle/>
          <a:p>
            <a:pPr marL="88900" indent="0">
              <a:lnSpc>
                <a:spcPct val="107000"/>
              </a:lnSpc>
              <a:spcAft>
                <a:spcPts val="800"/>
              </a:spcAft>
              <a:buNone/>
            </a:pPr>
            <a:r>
              <a:rPr lang="en-IN" sz="1800" b="1" spc="15" dirty="0">
                <a:solidFill>
                  <a:srgbClr val="3C4043"/>
                </a:solidFill>
                <a:effectLst/>
                <a:latin typeface="Roboto" panose="02000000000000000000" pitchFamily="2" charset="0"/>
                <a:ea typeface="Times New Roman" panose="02020603050405020304" pitchFamily="18" charset="0"/>
                <a:cs typeface="Times New Roman" panose="02020603050405020304" pitchFamily="18" charset="0"/>
              </a:rPr>
              <a:t>C) Dataset Pre-processing</a:t>
            </a: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88900" indent="0" algn="just">
              <a:lnSpc>
                <a:spcPct val="150000"/>
              </a:lnSpc>
              <a:spcAft>
                <a:spcPts val="800"/>
              </a:spcAft>
              <a:buNone/>
            </a:pPr>
            <a:r>
              <a:rPr lang="en-IN" sz="2000" dirty="0">
                <a:latin typeface="+mn-lt"/>
                <a:ea typeface="Times New Roman" panose="02020603050405020304" pitchFamily="18" charset="0"/>
                <a:cs typeface="Times New Roman" panose="02020603050405020304" pitchFamily="18" charset="0"/>
              </a:rPr>
              <a:t>T</a:t>
            </a:r>
            <a:r>
              <a:rPr lang="en-IN" sz="2000" dirty="0">
                <a:effectLst/>
                <a:latin typeface="+mn-lt"/>
                <a:ea typeface="Times New Roman" panose="02020603050405020304" pitchFamily="18" charset="0"/>
                <a:cs typeface="Times New Roman" panose="02020603050405020304" pitchFamily="18" charset="0"/>
              </a:rPr>
              <a:t>he Images were resized to 1/8</a:t>
            </a:r>
            <a:r>
              <a:rPr lang="en-IN" sz="2000" baseline="30000" dirty="0">
                <a:effectLst/>
                <a:latin typeface="+mn-lt"/>
                <a:ea typeface="Times New Roman" panose="02020603050405020304" pitchFamily="18" charset="0"/>
                <a:cs typeface="Times New Roman" panose="02020603050405020304" pitchFamily="18" charset="0"/>
              </a:rPr>
              <a:t>th</a:t>
            </a:r>
            <a:r>
              <a:rPr lang="en-IN" sz="2000" dirty="0">
                <a:effectLst/>
                <a:latin typeface="+mn-lt"/>
                <a:ea typeface="Times New Roman" panose="02020603050405020304" pitchFamily="18" charset="0"/>
                <a:cs typeface="Times New Roman" panose="02020603050405020304" pitchFamily="18" charset="0"/>
              </a:rPr>
              <a:t> of their original resolution using </a:t>
            </a:r>
            <a:r>
              <a:rPr lang="en-IN" sz="2000" dirty="0">
                <a:latin typeface="+mn-lt"/>
                <a:ea typeface="Times New Roman" panose="02020603050405020304" pitchFamily="18" charset="0"/>
                <a:cs typeface="Times New Roman" panose="02020603050405020304" pitchFamily="18" charset="0"/>
              </a:rPr>
              <a:t>O</a:t>
            </a:r>
            <a:r>
              <a:rPr lang="en-IN" sz="2000" dirty="0">
                <a:effectLst/>
                <a:latin typeface="+mn-lt"/>
                <a:ea typeface="Times New Roman" panose="02020603050405020304" pitchFamily="18" charset="0"/>
                <a:cs typeface="Times New Roman" panose="02020603050405020304" pitchFamily="18" charset="0"/>
              </a:rPr>
              <a:t>penCV, so training becomes much easier and all the data is normalized. To generate the TFRecords that serve as input data to the TensorFlow training model, we use </a:t>
            </a:r>
            <a:r>
              <a:rPr lang="en-IN" sz="2000" dirty="0" err="1">
                <a:effectLst/>
                <a:latin typeface="Adobe Fangsong Std R" panose="02020400000000000000" pitchFamily="18" charset="-128"/>
                <a:ea typeface="Adobe Fangsong Std R" panose="02020400000000000000" pitchFamily="18" charset="-128"/>
                <a:cs typeface="Times New Roman" panose="02020603050405020304" pitchFamily="18" charset="0"/>
              </a:rPr>
              <a:t>object_detector.DataLoader.from_pascal_voc</a:t>
            </a:r>
            <a:r>
              <a:rPr lang="en-IN" sz="2000" dirty="0">
                <a:effectLst/>
                <a:latin typeface="+mn-lt"/>
                <a:ea typeface="Times New Roman" panose="02020603050405020304" pitchFamily="18" charset="0"/>
                <a:cs typeface="Times New Roman" panose="02020603050405020304" pitchFamily="18" charset="0"/>
              </a:rPr>
              <a:t>. The method is similar to generate_tfrecord.py[2] which takes in csv files generated from the xml files and generates TFRecords. After running the </a:t>
            </a:r>
            <a:r>
              <a:rPr lang="en-IN" sz="2000" dirty="0">
                <a:latin typeface="+mn-lt"/>
                <a:ea typeface="Times New Roman" panose="02020603050405020304" pitchFamily="18" charset="0"/>
                <a:cs typeface="Times New Roman" panose="02020603050405020304" pitchFamily="18" charset="0"/>
              </a:rPr>
              <a:t>me</a:t>
            </a:r>
            <a:r>
              <a:rPr lang="en-IN" sz="2000" dirty="0">
                <a:effectLst/>
                <a:latin typeface="+mn-lt"/>
                <a:ea typeface="Times New Roman" panose="02020603050405020304" pitchFamily="18" charset="0"/>
                <a:cs typeface="Times New Roman" panose="02020603050405020304" pitchFamily="18" charset="0"/>
              </a:rPr>
              <a:t>thod, we should have all the necessary TFRecords files for training the model.</a:t>
            </a:r>
          </a:p>
          <a:p>
            <a:pPr marL="88900" indent="0" algn="just">
              <a:lnSpc>
                <a:spcPct val="150000"/>
              </a:lnSpc>
              <a:spcAft>
                <a:spcPts val="800"/>
              </a:spcAft>
              <a:buNone/>
            </a:pPr>
            <a:br>
              <a:rPr lang="en-IN" sz="1800" spc="15" dirty="0">
                <a:solidFill>
                  <a:srgbClr val="3C4043"/>
                </a:solidFill>
                <a:effectLst/>
                <a:latin typeface="Roboto" panose="02000000000000000000" pitchFamily="2" charset="0"/>
                <a:ea typeface="Times New Roman" panose="02020603050405020304" pitchFamily="18" charset="0"/>
                <a:cs typeface="Times New Roman" panose="02020603050405020304" pitchFamily="18" charset="0"/>
              </a:rPr>
            </a:b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872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D988-92B2-4DE1-9AE9-920BF5FB8AE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 Training and Testing</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9FF89C0-DF8A-4290-B8D3-892E71642D53}"/>
              </a:ext>
            </a:extLst>
          </p:cNvPr>
          <p:cNvSpPr>
            <a:spLocks noGrp="1"/>
          </p:cNvSpPr>
          <p:nvPr>
            <p:ph type="body" idx="1"/>
          </p:nvPr>
        </p:nvSpPr>
        <p:spPr>
          <a:xfrm>
            <a:off x="311700" y="1356867"/>
            <a:ext cx="8520600" cy="4555200"/>
          </a:xfrm>
        </p:spPr>
        <p:txBody>
          <a:bodyPr/>
          <a:lstStyle/>
          <a:p>
            <a:pPr algn="just"/>
            <a:r>
              <a:rPr lang="en-US" dirty="0">
                <a:latin typeface="Times New Roman" panose="02020603050405020304" pitchFamily="18" charset="0"/>
                <a:cs typeface="Times New Roman" panose="02020603050405020304" pitchFamily="18" charset="0"/>
              </a:rPr>
              <a:t>After the collection of data and the creation of a usable dataset, the dataset was split into train, test and validation datasets.</a:t>
            </a:r>
          </a:p>
          <a:p>
            <a:pPr algn="just"/>
            <a:r>
              <a:rPr lang="en-US" dirty="0">
                <a:latin typeface="Times New Roman" panose="02020603050405020304" pitchFamily="18" charset="0"/>
                <a:cs typeface="Times New Roman" panose="02020603050405020304" pitchFamily="18" charset="0"/>
              </a:rPr>
              <a:t>The concept of transfer learning was used to lower the training time and improve the overall model Map score.</a:t>
            </a:r>
          </a:p>
          <a:p>
            <a:pPr algn="just"/>
            <a:r>
              <a:rPr lang="en-US" dirty="0">
                <a:latin typeface="Times New Roman" panose="02020603050405020304" pitchFamily="18" charset="0"/>
                <a:cs typeface="Times New Roman" panose="02020603050405020304" pitchFamily="18" charset="0"/>
              </a:rPr>
              <a:t>8 Models were trained with the dataset with mAP scores ranging from 35 – 70% the upper limit of which is considered state of the art.</a:t>
            </a:r>
          </a:p>
          <a:p>
            <a:pPr algn="just"/>
            <a:r>
              <a:rPr lang="en-US" dirty="0">
                <a:latin typeface="Times New Roman" panose="02020603050405020304" pitchFamily="18" charset="0"/>
                <a:cs typeface="Times New Roman" panose="02020603050405020304" pitchFamily="18" charset="0"/>
              </a:rPr>
              <a:t>Since the situation calls for a good mix of less FLOPs and an above average mAP score the Efficient Det 0 model was chosen.</a:t>
            </a:r>
          </a:p>
          <a:p>
            <a:pPr algn="just"/>
            <a:r>
              <a:rPr lang="en-US" dirty="0">
                <a:latin typeface="Times New Roman" panose="02020603050405020304" pitchFamily="18" charset="0"/>
                <a:cs typeface="Times New Roman" panose="02020603050405020304" pitchFamily="18" charset="0"/>
              </a:rPr>
              <a:t>This model was then converted TFLite equivalent and Quantized for maximum efficiency. </a:t>
            </a:r>
          </a:p>
          <a:p>
            <a:r>
              <a:rPr lang="en-US" dirty="0">
                <a:latin typeface="Times New Roman" panose="02020603050405020304" pitchFamily="18" charset="0"/>
                <a:cs typeface="Times New Roman" panose="02020603050405020304" pitchFamily="18" charset="0"/>
              </a:rPr>
              <a:t>The model was then Deployed to the Raspberry Pi and showed Excellent performance.</a:t>
            </a:r>
          </a:p>
          <a:p>
            <a:r>
              <a:rPr lang="en-IN" dirty="0">
                <a:latin typeface="Times New Roman" panose="02020603050405020304" pitchFamily="18" charset="0"/>
                <a:cs typeface="Times New Roman" panose="02020603050405020304" pitchFamily="18" charset="0"/>
              </a:rPr>
              <a:t>Metrics: 'AP': 0.62807864, 'AP50': 0.9162149, 'AP75': 0.7078281 for Model Efficientdet0</a:t>
            </a:r>
          </a:p>
        </p:txBody>
      </p:sp>
    </p:spTree>
    <p:extLst>
      <p:ext uri="{BB962C8B-B14F-4D97-AF65-F5344CB8AC3E}">
        <p14:creationId xmlns:p14="http://schemas.microsoft.com/office/powerpoint/2010/main" val="3296017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311700" y="685800"/>
            <a:ext cx="8520600" cy="441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3600"/>
              <a:buNone/>
            </a:pPr>
            <a:r>
              <a:rPr lang="en-IN" dirty="0">
                <a:latin typeface="Times New Roman"/>
                <a:ea typeface="Times New Roman"/>
                <a:cs typeface="Times New Roman"/>
                <a:sym typeface="Times New Roman"/>
              </a:rPr>
              <a:t>Project Title:</a:t>
            </a:r>
            <a:br>
              <a:rPr lang="en-IN" dirty="0">
                <a:latin typeface="Times New Roman"/>
                <a:ea typeface="Times New Roman"/>
                <a:cs typeface="Times New Roman"/>
                <a:sym typeface="Times New Roman"/>
              </a:rPr>
            </a:br>
            <a:br>
              <a:rPr lang="en-IN" dirty="0">
                <a:latin typeface="Times New Roman"/>
                <a:ea typeface="Times New Roman"/>
                <a:cs typeface="Times New Roman"/>
                <a:sym typeface="Times New Roman"/>
              </a:rPr>
            </a:br>
            <a:r>
              <a:rPr lang="en-IN" sz="6000" dirty="0">
                <a:latin typeface="Times New Roman"/>
                <a:ea typeface="Times New Roman"/>
                <a:cs typeface="Times New Roman"/>
                <a:sym typeface="Times New Roman"/>
              </a:rPr>
              <a:t>Feasible Real Time Helmet Detection Using</a:t>
            </a:r>
            <a:br>
              <a:rPr lang="en-IN" sz="6000" dirty="0">
                <a:latin typeface="Times New Roman"/>
                <a:ea typeface="Times New Roman"/>
                <a:cs typeface="Times New Roman"/>
                <a:sym typeface="Times New Roman"/>
              </a:rPr>
            </a:br>
            <a:r>
              <a:rPr lang="en-IN" sz="6000" dirty="0">
                <a:latin typeface="Times New Roman"/>
                <a:ea typeface="Times New Roman"/>
                <a:cs typeface="Times New Roman"/>
                <a:sym typeface="Times New Roman"/>
              </a:rPr>
              <a:t>Microcomputers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 Training and Testing</a:t>
            </a:r>
            <a:endParaRPr lang="en-IN"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D9177975-742A-4CF7-B71B-EA357B4C2B2D}"/>
              </a:ext>
            </a:extLst>
          </p:cNvPr>
          <p:cNvSpPr>
            <a:spLocks noChangeArrowheads="1"/>
          </p:cNvSpPr>
          <p:nvPr/>
        </p:nvSpPr>
        <p:spPr bwMode="auto">
          <a:xfrm>
            <a:off x="311700" y="89966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C7E580FD-7ABE-41F6-9EE6-39F81B9E6B2A}"/>
              </a:ext>
            </a:extLst>
          </p:cNvPr>
          <p:cNvSpPr txBox="1"/>
          <p:nvPr/>
        </p:nvSpPr>
        <p:spPr>
          <a:xfrm>
            <a:off x="2121764" y="5985472"/>
            <a:ext cx="4574916" cy="338041"/>
          </a:xfrm>
          <a:prstGeom prst="rect">
            <a:avLst/>
          </a:prstGeom>
          <a:noFill/>
        </p:spPr>
        <p:txBody>
          <a:bodyPr wrap="square">
            <a:spAutoFit/>
          </a:bodyPr>
          <a:lstStyle/>
          <a:p>
            <a:pPr algn="just">
              <a:lnSpc>
                <a:spcPct val="107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Figure 10.1 : Example of detection using the model</a:t>
            </a:r>
          </a:p>
        </p:txBody>
      </p:sp>
      <p:pic>
        <p:nvPicPr>
          <p:cNvPr id="7" name="Picture 6">
            <a:extLst>
              <a:ext uri="{FF2B5EF4-FFF2-40B4-BE49-F238E27FC236}">
                <a16:creationId xmlns:a16="http://schemas.microsoft.com/office/drawing/2014/main" id="{8C6E4735-BF6A-44C6-9FC7-7550414F702D}"/>
              </a:ext>
            </a:extLst>
          </p:cNvPr>
          <p:cNvPicPr>
            <a:picLocks noChangeAspect="1"/>
          </p:cNvPicPr>
          <p:nvPr/>
        </p:nvPicPr>
        <p:blipFill>
          <a:blip r:embed="rId2"/>
          <a:stretch>
            <a:fillRect/>
          </a:stretch>
        </p:blipFill>
        <p:spPr>
          <a:xfrm>
            <a:off x="356085" y="1284184"/>
            <a:ext cx="3610479" cy="2372056"/>
          </a:xfrm>
          <a:prstGeom prst="rect">
            <a:avLst/>
          </a:prstGeom>
        </p:spPr>
      </p:pic>
      <p:pic>
        <p:nvPicPr>
          <p:cNvPr id="9" name="Picture 8">
            <a:extLst>
              <a:ext uri="{FF2B5EF4-FFF2-40B4-BE49-F238E27FC236}">
                <a16:creationId xmlns:a16="http://schemas.microsoft.com/office/drawing/2014/main" id="{9C34D48D-36CB-4911-AAFB-9F1EDCF758DD}"/>
              </a:ext>
            </a:extLst>
          </p:cNvPr>
          <p:cNvPicPr>
            <a:picLocks noChangeAspect="1"/>
          </p:cNvPicPr>
          <p:nvPr/>
        </p:nvPicPr>
        <p:blipFill>
          <a:blip r:embed="rId3"/>
          <a:stretch>
            <a:fillRect/>
          </a:stretch>
        </p:blipFill>
        <p:spPr>
          <a:xfrm>
            <a:off x="4571997" y="1241315"/>
            <a:ext cx="3429479" cy="2457793"/>
          </a:xfrm>
          <a:prstGeom prst="rect">
            <a:avLst/>
          </a:prstGeom>
        </p:spPr>
      </p:pic>
      <p:pic>
        <p:nvPicPr>
          <p:cNvPr id="12" name="Picture 11">
            <a:extLst>
              <a:ext uri="{FF2B5EF4-FFF2-40B4-BE49-F238E27FC236}">
                <a16:creationId xmlns:a16="http://schemas.microsoft.com/office/drawing/2014/main" id="{F13E3C9E-2B25-4D9C-BEE3-C0CB931F6933}"/>
              </a:ext>
            </a:extLst>
          </p:cNvPr>
          <p:cNvPicPr>
            <a:picLocks noChangeAspect="1"/>
          </p:cNvPicPr>
          <p:nvPr/>
        </p:nvPicPr>
        <p:blipFill>
          <a:blip r:embed="rId4"/>
          <a:stretch>
            <a:fillRect/>
          </a:stretch>
        </p:blipFill>
        <p:spPr>
          <a:xfrm>
            <a:off x="356085" y="3694000"/>
            <a:ext cx="3541212" cy="2253712"/>
          </a:xfrm>
          <a:prstGeom prst="rect">
            <a:avLst/>
          </a:prstGeom>
        </p:spPr>
      </p:pic>
      <p:pic>
        <p:nvPicPr>
          <p:cNvPr id="14" name="Picture 13">
            <a:extLst>
              <a:ext uri="{FF2B5EF4-FFF2-40B4-BE49-F238E27FC236}">
                <a16:creationId xmlns:a16="http://schemas.microsoft.com/office/drawing/2014/main" id="{7C92C1B4-2B54-46B6-A3A9-0EAADBA1CEF9}"/>
              </a:ext>
            </a:extLst>
          </p:cNvPr>
          <p:cNvPicPr>
            <a:picLocks noChangeAspect="1"/>
          </p:cNvPicPr>
          <p:nvPr/>
        </p:nvPicPr>
        <p:blipFill>
          <a:blip r:embed="rId5"/>
          <a:stretch>
            <a:fillRect/>
          </a:stretch>
        </p:blipFill>
        <p:spPr>
          <a:xfrm>
            <a:off x="4502730" y="3614923"/>
            <a:ext cx="3498745" cy="2332789"/>
          </a:xfrm>
          <a:prstGeom prst="rect">
            <a:avLst/>
          </a:prstGeom>
        </p:spPr>
      </p:pic>
    </p:spTree>
    <p:extLst>
      <p:ext uri="{BB962C8B-B14F-4D97-AF65-F5344CB8AC3E}">
        <p14:creationId xmlns:p14="http://schemas.microsoft.com/office/powerpoint/2010/main" val="4236671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 Training and Testing</a:t>
            </a:r>
            <a:endParaRPr lang="en-IN"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D9177975-742A-4CF7-B71B-EA357B4C2B2D}"/>
              </a:ext>
            </a:extLst>
          </p:cNvPr>
          <p:cNvSpPr>
            <a:spLocks noChangeArrowheads="1"/>
          </p:cNvSpPr>
          <p:nvPr/>
        </p:nvSpPr>
        <p:spPr bwMode="auto">
          <a:xfrm>
            <a:off x="311700" y="89966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C7E580FD-7ABE-41F6-9EE6-39F81B9E6B2A}"/>
              </a:ext>
            </a:extLst>
          </p:cNvPr>
          <p:cNvSpPr txBox="1"/>
          <p:nvPr/>
        </p:nvSpPr>
        <p:spPr>
          <a:xfrm>
            <a:off x="2447315" y="5778692"/>
            <a:ext cx="4592677" cy="338041"/>
          </a:xfrm>
          <a:prstGeom prst="rect">
            <a:avLst/>
          </a:prstGeom>
          <a:noFill/>
        </p:spPr>
        <p:txBody>
          <a:bodyPr wrap="square">
            <a:spAutoFit/>
          </a:bodyPr>
          <a:lstStyle/>
          <a:p>
            <a:pPr algn="just">
              <a:lnSpc>
                <a:spcPct val="107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Figure 10.2 : Example of detection using the model</a:t>
            </a:r>
          </a:p>
        </p:txBody>
      </p:sp>
      <p:pic>
        <p:nvPicPr>
          <p:cNvPr id="7170" name="Picture 2">
            <a:extLst>
              <a:ext uri="{FF2B5EF4-FFF2-40B4-BE49-F238E27FC236}">
                <a16:creationId xmlns:a16="http://schemas.microsoft.com/office/drawing/2014/main" id="{622949CE-7F7B-4643-B56A-5CB86CDAF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088" y="1460901"/>
            <a:ext cx="6219821" cy="41497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53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E057-3069-43F1-8A1D-86BACC0968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 Training and Testing</a:t>
            </a:r>
            <a:endParaRPr lang="en-IN"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D9177975-742A-4CF7-B71B-EA357B4C2B2D}"/>
              </a:ext>
            </a:extLst>
          </p:cNvPr>
          <p:cNvSpPr>
            <a:spLocks noChangeArrowheads="1"/>
          </p:cNvSpPr>
          <p:nvPr/>
        </p:nvSpPr>
        <p:spPr bwMode="auto">
          <a:xfrm>
            <a:off x="311700" y="89966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C7E580FD-7ABE-41F6-9EE6-39F81B9E6B2A}"/>
              </a:ext>
            </a:extLst>
          </p:cNvPr>
          <p:cNvSpPr txBox="1"/>
          <p:nvPr/>
        </p:nvSpPr>
        <p:spPr>
          <a:xfrm>
            <a:off x="2456192" y="5980251"/>
            <a:ext cx="4592677" cy="338041"/>
          </a:xfrm>
          <a:prstGeom prst="rect">
            <a:avLst/>
          </a:prstGeom>
          <a:noFill/>
        </p:spPr>
        <p:txBody>
          <a:bodyPr wrap="square">
            <a:spAutoFit/>
          </a:bodyPr>
          <a:lstStyle/>
          <a:p>
            <a:pPr algn="just">
              <a:lnSpc>
                <a:spcPct val="107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Figure 10.3 : Example of detection using the model</a:t>
            </a:r>
          </a:p>
        </p:txBody>
      </p:sp>
      <p:pic>
        <p:nvPicPr>
          <p:cNvPr id="3" name="objdet">
            <a:hlinkClick r:id="" action="ppaction://media"/>
            <a:extLst>
              <a:ext uri="{FF2B5EF4-FFF2-40B4-BE49-F238E27FC236}">
                <a16:creationId xmlns:a16="http://schemas.microsoft.com/office/drawing/2014/main" id="{7ACEADB9-5915-4482-81D7-09B8E0BAC0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9844" y="1128267"/>
            <a:ext cx="7964311" cy="4479925"/>
          </a:xfrm>
          <a:prstGeom prst="rect">
            <a:avLst/>
          </a:prstGeom>
        </p:spPr>
      </p:pic>
    </p:spTree>
    <p:extLst>
      <p:ext uri="{BB962C8B-B14F-4D97-AF65-F5344CB8AC3E}">
        <p14:creationId xmlns:p14="http://schemas.microsoft.com/office/powerpoint/2010/main" val="418874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D988-92B2-4DE1-9AE9-920BF5FB8AE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 Design and Testing</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9FF89C0-DF8A-4290-B8D3-892E71642D53}"/>
              </a:ext>
            </a:extLst>
          </p:cNvPr>
          <p:cNvSpPr>
            <a:spLocks noGrp="1"/>
          </p:cNvSpPr>
          <p:nvPr>
            <p:ph type="body" idx="1"/>
          </p:nvPr>
        </p:nvSpPr>
        <p:spPr/>
        <p:txBody>
          <a:bodyPr/>
          <a:lstStyle/>
          <a:p>
            <a:endParaRPr lang="en-US"/>
          </a:p>
          <a:p>
            <a:endParaRPr lang="en-IN" dirty="0"/>
          </a:p>
        </p:txBody>
      </p:sp>
      <p:pic>
        <p:nvPicPr>
          <p:cNvPr id="5" name="Picture 4">
            <a:extLst>
              <a:ext uri="{FF2B5EF4-FFF2-40B4-BE49-F238E27FC236}">
                <a16:creationId xmlns:a16="http://schemas.microsoft.com/office/drawing/2014/main" id="{90BACB2D-7337-4C87-95D8-5270BA3C1620}"/>
              </a:ext>
            </a:extLst>
          </p:cNvPr>
          <p:cNvPicPr>
            <a:picLocks noChangeAspect="1"/>
          </p:cNvPicPr>
          <p:nvPr/>
        </p:nvPicPr>
        <p:blipFill>
          <a:blip r:embed="rId2"/>
          <a:stretch>
            <a:fillRect/>
          </a:stretch>
        </p:blipFill>
        <p:spPr>
          <a:xfrm>
            <a:off x="1489636" y="1356867"/>
            <a:ext cx="2491521" cy="4429371"/>
          </a:xfrm>
          <a:prstGeom prst="rect">
            <a:avLst/>
          </a:prstGeom>
          <a:ln>
            <a:solidFill>
              <a:schemeClr val="tx1"/>
            </a:solidFill>
          </a:ln>
        </p:spPr>
      </p:pic>
      <p:pic>
        <p:nvPicPr>
          <p:cNvPr id="7" name="Picture 6">
            <a:extLst>
              <a:ext uri="{FF2B5EF4-FFF2-40B4-BE49-F238E27FC236}">
                <a16:creationId xmlns:a16="http://schemas.microsoft.com/office/drawing/2014/main" id="{3CAD82DE-3A84-4CC2-9A24-D378E8881D6F}"/>
              </a:ext>
            </a:extLst>
          </p:cNvPr>
          <p:cNvPicPr>
            <a:picLocks noChangeAspect="1"/>
          </p:cNvPicPr>
          <p:nvPr/>
        </p:nvPicPr>
        <p:blipFill>
          <a:blip r:embed="rId3"/>
          <a:stretch>
            <a:fillRect/>
          </a:stretch>
        </p:blipFill>
        <p:spPr>
          <a:xfrm>
            <a:off x="5162843" y="1356867"/>
            <a:ext cx="2491521" cy="4429371"/>
          </a:xfrm>
          <a:prstGeom prst="rect">
            <a:avLst/>
          </a:prstGeom>
          <a:ln>
            <a:solidFill>
              <a:schemeClr val="tx1"/>
            </a:solidFill>
          </a:ln>
        </p:spPr>
      </p:pic>
      <p:sp>
        <p:nvSpPr>
          <p:cNvPr id="9" name="TextBox 8">
            <a:extLst>
              <a:ext uri="{FF2B5EF4-FFF2-40B4-BE49-F238E27FC236}">
                <a16:creationId xmlns:a16="http://schemas.microsoft.com/office/drawing/2014/main" id="{FEBF4477-6AD8-4FB8-AC1F-7FF5E336A950}"/>
              </a:ext>
            </a:extLst>
          </p:cNvPr>
          <p:cNvSpPr txBox="1"/>
          <p:nvPr/>
        </p:nvSpPr>
        <p:spPr>
          <a:xfrm>
            <a:off x="1568581" y="5911828"/>
            <a:ext cx="2599007" cy="307392"/>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Figure 11 : Account Login UI</a:t>
            </a:r>
          </a:p>
        </p:txBody>
      </p:sp>
      <p:sp>
        <p:nvSpPr>
          <p:cNvPr id="11" name="TextBox 10">
            <a:extLst>
              <a:ext uri="{FF2B5EF4-FFF2-40B4-BE49-F238E27FC236}">
                <a16:creationId xmlns:a16="http://schemas.microsoft.com/office/drawing/2014/main" id="{06646353-0089-4CCF-A7A6-EBF4A765CE6E}"/>
              </a:ext>
            </a:extLst>
          </p:cNvPr>
          <p:cNvSpPr txBox="1"/>
          <p:nvPr/>
        </p:nvSpPr>
        <p:spPr>
          <a:xfrm>
            <a:off x="5051607" y="5938137"/>
            <a:ext cx="2812233" cy="307392"/>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Figure 12 : Verify With Google UI </a:t>
            </a:r>
          </a:p>
        </p:txBody>
      </p:sp>
    </p:spTree>
    <p:extLst>
      <p:ext uri="{BB962C8B-B14F-4D97-AF65-F5344CB8AC3E}">
        <p14:creationId xmlns:p14="http://schemas.microsoft.com/office/powerpoint/2010/main" val="43155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4E4FD-17C7-40FA-AA96-DAE3C6565AC7}"/>
              </a:ext>
            </a:extLst>
          </p:cNvPr>
          <p:cNvSpPr>
            <a:spLocks noGrp="1"/>
          </p:cNvSpPr>
          <p:nvPr>
            <p:ph type="title"/>
          </p:nvPr>
        </p:nvSpPr>
        <p:spPr>
          <a:xfrm>
            <a:off x="268391" y="431588"/>
            <a:ext cx="8607217" cy="616455"/>
          </a:xfrm>
        </p:spPr>
        <p:txBody>
          <a:bodyPr/>
          <a:lstStyle/>
          <a:p>
            <a:r>
              <a:rPr lang="en-US" dirty="0">
                <a:latin typeface="Times New Roman" panose="02020603050405020304" pitchFamily="18" charset="0"/>
                <a:cs typeface="Times New Roman" panose="02020603050405020304" pitchFamily="18" charset="0"/>
              </a:rPr>
              <a:t>App Design and Testing</a:t>
            </a:r>
            <a:endParaRPr lang="en-IN" dirty="0"/>
          </a:p>
        </p:txBody>
      </p:sp>
      <p:pic>
        <p:nvPicPr>
          <p:cNvPr id="4" name="Picture 3">
            <a:extLst>
              <a:ext uri="{FF2B5EF4-FFF2-40B4-BE49-F238E27FC236}">
                <a16:creationId xmlns:a16="http://schemas.microsoft.com/office/drawing/2014/main" id="{4A795815-5C0B-47AC-9E32-ED5A89640C62}"/>
              </a:ext>
            </a:extLst>
          </p:cNvPr>
          <p:cNvPicPr>
            <a:picLocks noChangeAspect="1"/>
          </p:cNvPicPr>
          <p:nvPr/>
        </p:nvPicPr>
        <p:blipFill>
          <a:blip r:embed="rId2"/>
          <a:stretch>
            <a:fillRect/>
          </a:stretch>
        </p:blipFill>
        <p:spPr>
          <a:xfrm>
            <a:off x="1563932" y="1209822"/>
            <a:ext cx="2587576" cy="4600135"/>
          </a:xfrm>
          <a:prstGeom prst="rect">
            <a:avLst/>
          </a:prstGeom>
          <a:ln>
            <a:solidFill>
              <a:schemeClr val="tx1"/>
            </a:solidFill>
          </a:ln>
        </p:spPr>
      </p:pic>
      <p:pic>
        <p:nvPicPr>
          <p:cNvPr id="6" name="Picture 5">
            <a:extLst>
              <a:ext uri="{FF2B5EF4-FFF2-40B4-BE49-F238E27FC236}">
                <a16:creationId xmlns:a16="http://schemas.microsoft.com/office/drawing/2014/main" id="{C7F5BB51-AC6E-4FD8-B9ED-7A0C505CA4B2}"/>
              </a:ext>
            </a:extLst>
          </p:cNvPr>
          <p:cNvPicPr>
            <a:picLocks noChangeAspect="1"/>
          </p:cNvPicPr>
          <p:nvPr/>
        </p:nvPicPr>
        <p:blipFill>
          <a:blip r:embed="rId3"/>
          <a:stretch>
            <a:fillRect/>
          </a:stretch>
        </p:blipFill>
        <p:spPr>
          <a:xfrm>
            <a:off x="4992493" y="1209822"/>
            <a:ext cx="2587576" cy="4600135"/>
          </a:xfrm>
          <a:prstGeom prst="rect">
            <a:avLst/>
          </a:prstGeom>
          <a:ln>
            <a:solidFill>
              <a:schemeClr val="tx1"/>
            </a:solidFill>
          </a:ln>
        </p:spPr>
      </p:pic>
      <p:sp>
        <p:nvSpPr>
          <p:cNvPr id="8" name="TextBox 7">
            <a:extLst>
              <a:ext uri="{FF2B5EF4-FFF2-40B4-BE49-F238E27FC236}">
                <a16:creationId xmlns:a16="http://schemas.microsoft.com/office/drawing/2014/main" id="{861F95ED-D535-43E3-A327-F3A5D090DB5A}"/>
              </a:ext>
            </a:extLst>
          </p:cNvPr>
          <p:cNvSpPr txBox="1"/>
          <p:nvPr/>
        </p:nvSpPr>
        <p:spPr>
          <a:xfrm>
            <a:off x="1396438" y="5971736"/>
            <a:ext cx="2922563" cy="307392"/>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Figure 13 : Verify Mobile Number UI </a:t>
            </a:r>
          </a:p>
        </p:txBody>
      </p:sp>
      <p:sp>
        <p:nvSpPr>
          <p:cNvPr id="10" name="TextBox 9">
            <a:extLst>
              <a:ext uri="{FF2B5EF4-FFF2-40B4-BE49-F238E27FC236}">
                <a16:creationId xmlns:a16="http://schemas.microsoft.com/office/drawing/2014/main" id="{86486D0E-199D-49F1-982A-E6F32D60DF0D}"/>
              </a:ext>
            </a:extLst>
          </p:cNvPr>
          <p:cNvSpPr txBox="1"/>
          <p:nvPr/>
        </p:nvSpPr>
        <p:spPr>
          <a:xfrm>
            <a:off x="5294334" y="5971736"/>
            <a:ext cx="2699018" cy="307392"/>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Figure 14 : Enter OTP UI</a:t>
            </a:r>
          </a:p>
        </p:txBody>
      </p:sp>
    </p:spTree>
    <p:extLst>
      <p:ext uri="{BB962C8B-B14F-4D97-AF65-F5344CB8AC3E}">
        <p14:creationId xmlns:p14="http://schemas.microsoft.com/office/powerpoint/2010/main" val="3266594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0317-6BF6-49A2-B469-D270D9D0B862}"/>
              </a:ext>
            </a:extLst>
          </p:cNvPr>
          <p:cNvSpPr>
            <a:spLocks noGrp="1"/>
          </p:cNvSpPr>
          <p:nvPr>
            <p:ph type="title"/>
          </p:nvPr>
        </p:nvSpPr>
        <p:spPr>
          <a:xfrm>
            <a:off x="311700" y="593367"/>
            <a:ext cx="8466540" cy="644590"/>
          </a:xfrm>
        </p:spPr>
        <p:txBody>
          <a:bodyPr/>
          <a:lstStyle/>
          <a:p>
            <a:r>
              <a:rPr lang="en-US" dirty="0">
                <a:latin typeface="Times New Roman" panose="02020603050405020304" pitchFamily="18" charset="0"/>
                <a:cs typeface="Times New Roman" panose="02020603050405020304" pitchFamily="18" charset="0"/>
              </a:rPr>
              <a:t>App Design and Testing</a:t>
            </a:r>
            <a:endParaRPr lang="en-IN" dirty="0"/>
          </a:p>
        </p:txBody>
      </p:sp>
      <p:pic>
        <p:nvPicPr>
          <p:cNvPr id="4" name="Picture 3">
            <a:extLst>
              <a:ext uri="{FF2B5EF4-FFF2-40B4-BE49-F238E27FC236}">
                <a16:creationId xmlns:a16="http://schemas.microsoft.com/office/drawing/2014/main" id="{7B9C9D58-A42E-4335-8477-A83F3457A40E}"/>
              </a:ext>
            </a:extLst>
          </p:cNvPr>
          <p:cNvPicPr>
            <a:picLocks noChangeAspect="1"/>
          </p:cNvPicPr>
          <p:nvPr/>
        </p:nvPicPr>
        <p:blipFill>
          <a:blip r:embed="rId2"/>
          <a:stretch>
            <a:fillRect/>
          </a:stretch>
        </p:blipFill>
        <p:spPr>
          <a:xfrm>
            <a:off x="1419299" y="1237957"/>
            <a:ext cx="2540097" cy="4515729"/>
          </a:xfrm>
          <a:prstGeom prst="rect">
            <a:avLst/>
          </a:prstGeom>
          <a:ln>
            <a:solidFill>
              <a:schemeClr val="tx1"/>
            </a:solidFill>
          </a:ln>
        </p:spPr>
      </p:pic>
      <p:pic>
        <p:nvPicPr>
          <p:cNvPr id="6" name="Picture 5">
            <a:extLst>
              <a:ext uri="{FF2B5EF4-FFF2-40B4-BE49-F238E27FC236}">
                <a16:creationId xmlns:a16="http://schemas.microsoft.com/office/drawing/2014/main" id="{9152C938-7B3F-4AEC-816A-A835D4C8614E}"/>
              </a:ext>
            </a:extLst>
          </p:cNvPr>
          <p:cNvPicPr>
            <a:picLocks noChangeAspect="1"/>
          </p:cNvPicPr>
          <p:nvPr/>
        </p:nvPicPr>
        <p:blipFill>
          <a:blip r:embed="rId3"/>
          <a:stretch>
            <a:fillRect/>
          </a:stretch>
        </p:blipFill>
        <p:spPr>
          <a:xfrm>
            <a:off x="5066995" y="1237956"/>
            <a:ext cx="2540098" cy="4515729"/>
          </a:xfrm>
          <a:prstGeom prst="rect">
            <a:avLst/>
          </a:prstGeom>
          <a:ln>
            <a:solidFill>
              <a:schemeClr val="tx1"/>
            </a:solidFill>
          </a:ln>
        </p:spPr>
      </p:pic>
      <p:sp>
        <p:nvSpPr>
          <p:cNvPr id="8" name="TextBox 7">
            <a:extLst>
              <a:ext uri="{FF2B5EF4-FFF2-40B4-BE49-F238E27FC236}">
                <a16:creationId xmlns:a16="http://schemas.microsoft.com/office/drawing/2014/main" id="{2070D44A-CA8A-4F11-9B98-DC5D4D14983E}"/>
              </a:ext>
            </a:extLst>
          </p:cNvPr>
          <p:cNvSpPr txBox="1"/>
          <p:nvPr/>
        </p:nvSpPr>
        <p:spPr>
          <a:xfrm>
            <a:off x="1106731" y="5944093"/>
            <a:ext cx="3165231" cy="307392"/>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Figure 15 : Google Account Selection UI</a:t>
            </a:r>
          </a:p>
        </p:txBody>
      </p:sp>
      <p:sp>
        <p:nvSpPr>
          <p:cNvPr id="10" name="TextBox 9">
            <a:extLst>
              <a:ext uri="{FF2B5EF4-FFF2-40B4-BE49-F238E27FC236}">
                <a16:creationId xmlns:a16="http://schemas.microsoft.com/office/drawing/2014/main" id="{9496CD45-F0E4-4BF3-AF4F-2D2EF8CB50C5}"/>
              </a:ext>
            </a:extLst>
          </p:cNvPr>
          <p:cNvSpPr txBox="1"/>
          <p:nvPr/>
        </p:nvSpPr>
        <p:spPr>
          <a:xfrm>
            <a:off x="5015994" y="5935540"/>
            <a:ext cx="2642100" cy="307392"/>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Figure 16 : Basic Registration UI</a:t>
            </a:r>
          </a:p>
        </p:txBody>
      </p:sp>
    </p:spTree>
    <p:extLst>
      <p:ext uri="{BB962C8B-B14F-4D97-AF65-F5344CB8AC3E}">
        <p14:creationId xmlns:p14="http://schemas.microsoft.com/office/powerpoint/2010/main" val="2462783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0317-6BF6-49A2-B469-D270D9D0B862}"/>
              </a:ext>
            </a:extLst>
          </p:cNvPr>
          <p:cNvSpPr>
            <a:spLocks noGrp="1"/>
          </p:cNvSpPr>
          <p:nvPr>
            <p:ph type="title"/>
          </p:nvPr>
        </p:nvSpPr>
        <p:spPr>
          <a:xfrm>
            <a:off x="311700" y="593367"/>
            <a:ext cx="8466540" cy="644590"/>
          </a:xfrm>
        </p:spPr>
        <p:txBody>
          <a:bodyPr/>
          <a:lstStyle/>
          <a:p>
            <a:r>
              <a:rPr lang="en-US" dirty="0">
                <a:latin typeface="Times New Roman" panose="02020603050405020304" pitchFamily="18" charset="0"/>
                <a:cs typeface="Times New Roman" panose="02020603050405020304" pitchFamily="18" charset="0"/>
              </a:rPr>
              <a:t>App Design and Testing</a:t>
            </a:r>
            <a:endParaRPr lang="en-IN" dirty="0"/>
          </a:p>
        </p:txBody>
      </p:sp>
      <p:sp>
        <p:nvSpPr>
          <p:cNvPr id="10" name="TextBox 9">
            <a:extLst>
              <a:ext uri="{FF2B5EF4-FFF2-40B4-BE49-F238E27FC236}">
                <a16:creationId xmlns:a16="http://schemas.microsoft.com/office/drawing/2014/main" id="{9496CD45-F0E4-4BF3-AF4F-2D2EF8CB50C5}"/>
              </a:ext>
            </a:extLst>
          </p:cNvPr>
          <p:cNvSpPr txBox="1"/>
          <p:nvPr/>
        </p:nvSpPr>
        <p:spPr>
          <a:xfrm>
            <a:off x="2588702" y="5318035"/>
            <a:ext cx="3966596" cy="307392"/>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Figure 17 : Backend – Modes of Authentication</a:t>
            </a:r>
          </a:p>
        </p:txBody>
      </p:sp>
      <p:pic>
        <p:nvPicPr>
          <p:cNvPr id="5" name="Picture 4">
            <a:extLst>
              <a:ext uri="{FF2B5EF4-FFF2-40B4-BE49-F238E27FC236}">
                <a16:creationId xmlns:a16="http://schemas.microsoft.com/office/drawing/2014/main" id="{E46BB993-7696-42AA-A4C2-0E2917F7190E}"/>
              </a:ext>
            </a:extLst>
          </p:cNvPr>
          <p:cNvPicPr>
            <a:picLocks noChangeAspect="1"/>
          </p:cNvPicPr>
          <p:nvPr/>
        </p:nvPicPr>
        <p:blipFill>
          <a:blip r:embed="rId2"/>
          <a:stretch>
            <a:fillRect/>
          </a:stretch>
        </p:blipFill>
        <p:spPr>
          <a:xfrm>
            <a:off x="719780" y="1539965"/>
            <a:ext cx="7709095" cy="3514524"/>
          </a:xfrm>
          <a:prstGeom prst="rect">
            <a:avLst/>
          </a:prstGeom>
        </p:spPr>
      </p:pic>
    </p:spTree>
    <p:extLst>
      <p:ext uri="{BB962C8B-B14F-4D97-AF65-F5344CB8AC3E}">
        <p14:creationId xmlns:p14="http://schemas.microsoft.com/office/powerpoint/2010/main" val="835253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0317-6BF6-49A2-B469-D270D9D0B862}"/>
              </a:ext>
            </a:extLst>
          </p:cNvPr>
          <p:cNvSpPr>
            <a:spLocks noGrp="1"/>
          </p:cNvSpPr>
          <p:nvPr>
            <p:ph type="title"/>
          </p:nvPr>
        </p:nvSpPr>
        <p:spPr>
          <a:xfrm>
            <a:off x="311700" y="593367"/>
            <a:ext cx="8466540" cy="644590"/>
          </a:xfrm>
        </p:spPr>
        <p:txBody>
          <a:bodyPr/>
          <a:lstStyle/>
          <a:p>
            <a:r>
              <a:rPr lang="en-US" dirty="0">
                <a:latin typeface="Times New Roman" panose="02020603050405020304" pitchFamily="18" charset="0"/>
                <a:cs typeface="Times New Roman" panose="02020603050405020304" pitchFamily="18" charset="0"/>
              </a:rPr>
              <a:t>App Design and Testing</a:t>
            </a:r>
            <a:endParaRPr lang="en-IN" dirty="0"/>
          </a:p>
        </p:txBody>
      </p:sp>
      <p:sp>
        <p:nvSpPr>
          <p:cNvPr id="10" name="TextBox 9">
            <a:extLst>
              <a:ext uri="{FF2B5EF4-FFF2-40B4-BE49-F238E27FC236}">
                <a16:creationId xmlns:a16="http://schemas.microsoft.com/office/drawing/2014/main" id="{9496CD45-F0E4-4BF3-AF4F-2D2EF8CB50C5}"/>
              </a:ext>
            </a:extLst>
          </p:cNvPr>
          <p:cNvSpPr txBox="1"/>
          <p:nvPr/>
        </p:nvSpPr>
        <p:spPr>
          <a:xfrm>
            <a:off x="3124290" y="5466347"/>
            <a:ext cx="3585863" cy="307392"/>
          </a:xfrm>
          <a:prstGeom prst="rect">
            <a:avLst/>
          </a:prstGeom>
          <a:noFill/>
        </p:spPr>
        <p:txBody>
          <a:bodyPr wrap="square">
            <a:spAutoFit/>
          </a:bodyPr>
          <a:lstStyle/>
          <a:p>
            <a:pPr algn="just">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Figure 18 : Backend – Authenticated Users</a:t>
            </a:r>
          </a:p>
        </p:txBody>
      </p:sp>
      <p:pic>
        <p:nvPicPr>
          <p:cNvPr id="5" name="Picture 4">
            <a:extLst>
              <a:ext uri="{FF2B5EF4-FFF2-40B4-BE49-F238E27FC236}">
                <a16:creationId xmlns:a16="http://schemas.microsoft.com/office/drawing/2014/main" id="{3631FE86-1519-445E-8CB5-A5B213C33E07}"/>
              </a:ext>
            </a:extLst>
          </p:cNvPr>
          <p:cNvPicPr>
            <a:picLocks noChangeAspect="1"/>
          </p:cNvPicPr>
          <p:nvPr/>
        </p:nvPicPr>
        <p:blipFill>
          <a:blip r:embed="rId2"/>
          <a:stretch>
            <a:fillRect/>
          </a:stretch>
        </p:blipFill>
        <p:spPr>
          <a:xfrm>
            <a:off x="1056204" y="1690694"/>
            <a:ext cx="7722036" cy="3476612"/>
          </a:xfrm>
          <a:prstGeom prst="rect">
            <a:avLst/>
          </a:prstGeom>
        </p:spPr>
      </p:pic>
    </p:spTree>
    <p:extLst>
      <p:ext uri="{BB962C8B-B14F-4D97-AF65-F5344CB8AC3E}">
        <p14:creationId xmlns:p14="http://schemas.microsoft.com/office/powerpoint/2010/main" val="1914776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3600"/>
              <a:buNone/>
            </a:pPr>
            <a:r>
              <a:rPr lang="en-IN">
                <a:latin typeface="Times New Roman"/>
                <a:ea typeface="Times New Roman"/>
                <a:cs typeface="Times New Roman"/>
                <a:sym typeface="Times New Roman"/>
              </a:rPr>
              <a:t>Thank You!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D988-92B2-4DE1-9AE9-920BF5FB8AE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9FF89C0-DF8A-4290-B8D3-892E71642D53}"/>
              </a:ext>
            </a:extLst>
          </p:cNvPr>
          <p:cNvSpPr>
            <a:spLocks noGrp="1"/>
          </p:cNvSpPr>
          <p:nvPr>
            <p:ph type="body" idx="1"/>
          </p:nvPr>
        </p:nvSpPr>
        <p:spPr>
          <a:xfrm>
            <a:off x="311700" y="1356867"/>
            <a:ext cx="8520600" cy="4555200"/>
          </a:xfrm>
        </p:spPr>
        <p:txBody>
          <a:bodyPr/>
          <a:lstStyle/>
          <a:p>
            <a:pPr marL="88900" indent="0" algn="just">
              <a:buNone/>
            </a:pPr>
            <a:r>
              <a:rPr lang="en-IN" dirty="0"/>
              <a:t>[1]https://github.com/tzutalin/LabelImg</a:t>
            </a:r>
          </a:p>
          <a:p>
            <a:pPr marL="88900" indent="0" algn="just">
              <a:buNone/>
            </a:pPr>
            <a:r>
              <a:rPr lang="en-IN" dirty="0"/>
              <a:t>[2]https://github.com/datitran</a:t>
            </a:r>
          </a:p>
        </p:txBody>
      </p:sp>
    </p:spTree>
    <p:extLst>
      <p:ext uri="{BB962C8B-B14F-4D97-AF65-F5344CB8AC3E}">
        <p14:creationId xmlns:p14="http://schemas.microsoft.com/office/powerpoint/2010/main" val="21190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IN" dirty="0">
                <a:latin typeface="Times New Roman"/>
                <a:ea typeface="Times New Roman"/>
                <a:cs typeface="Times New Roman"/>
                <a:sym typeface="Times New Roman"/>
              </a:rPr>
              <a:t>Outline</a:t>
            </a:r>
            <a:r>
              <a:rPr lang="en-IN" dirty="0"/>
              <a:t> </a:t>
            </a:r>
            <a:br>
              <a:rPr lang="en-IN" dirty="0"/>
            </a:br>
            <a:endParaRPr dirty="0"/>
          </a:p>
        </p:txBody>
      </p:sp>
      <p:sp>
        <p:nvSpPr>
          <p:cNvPr id="123" name="Google Shape;123;p15"/>
          <p:cNvSpPr txBox="1">
            <a:spLocks noGrp="1"/>
          </p:cNvSpPr>
          <p:nvPr>
            <p:ph type="body" idx="1"/>
          </p:nvPr>
        </p:nvSpPr>
        <p:spPr>
          <a:xfrm>
            <a:off x="311700" y="1151400"/>
            <a:ext cx="8520600" cy="45552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chemeClr val="dk1"/>
              </a:buClr>
              <a:buSzPts val="2200"/>
              <a:buChar char="●"/>
            </a:pPr>
            <a:r>
              <a:rPr lang="en-IN" sz="2400" dirty="0">
                <a:solidFill>
                  <a:schemeClr val="dk1"/>
                </a:solidFill>
                <a:latin typeface="Times New Roman"/>
                <a:ea typeface="Times New Roman"/>
                <a:cs typeface="Times New Roman"/>
                <a:sym typeface="Times New Roman"/>
              </a:rPr>
              <a:t>Abstract</a:t>
            </a:r>
            <a:endParaRPr lang="en-IN" sz="2400" b="0" i="0" u="none" strike="noStrike" dirty="0">
              <a:solidFill>
                <a:schemeClr val="dk1"/>
              </a:solidFill>
              <a:latin typeface="Times New Roman"/>
              <a:ea typeface="Times New Roman"/>
              <a:cs typeface="Times New Roman"/>
              <a:sym typeface="Times New Roman"/>
            </a:endParaRPr>
          </a:p>
          <a:p>
            <a:pPr marL="457200" lvl="0" indent="-368300" algn="l" rtl="0">
              <a:lnSpc>
                <a:spcPct val="100000"/>
              </a:lnSpc>
              <a:spcBef>
                <a:spcPts val="0"/>
              </a:spcBef>
              <a:spcAft>
                <a:spcPts val="0"/>
              </a:spcAft>
              <a:buClr>
                <a:schemeClr val="dk1"/>
              </a:buClr>
              <a:buSzPts val="2200"/>
              <a:buChar char="●"/>
            </a:pPr>
            <a:r>
              <a:rPr lang="en-IN" sz="2400" dirty="0">
                <a:solidFill>
                  <a:schemeClr val="dk1"/>
                </a:solidFill>
                <a:latin typeface="Times New Roman"/>
                <a:cs typeface="Times New Roman"/>
                <a:sym typeface="Times New Roman"/>
              </a:rPr>
              <a:t>Proposed System – Workflow</a:t>
            </a:r>
          </a:p>
          <a:p>
            <a:pPr marL="457200" lvl="0" indent="-368300" algn="l" rtl="0">
              <a:lnSpc>
                <a:spcPct val="100000"/>
              </a:lnSpc>
              <a:spcBef>
                <a:spcPts val="0"/>
              </a:spcBef>
              <a:spcAft>
                <a:spcPts val="0"/>
              </a:spcAft>
              <a:buClr>
                <a:schemeClr val="dk1"/>
              </a:buClr>
              <a:buSzPts val="2200"/>
              <a:buChar char="●"/>
            </a:pPr>
            <a:r>
              <a:rPr lang="en-IN" sz="2400" dirty="0">
                <a:solidFill>
                  <a:schemeClr val="dk1"/>
                </a:solidFill>
                <a:latin typeface="Times New Roman"/>
                <a:cs typeface="Times New Roman"/>
                <a:sym typeface="Times New Roman"/>
              </a:rPr>
              <a:t>Problem Analysis and Research</a:t>
            </a:r>
          </a:p>
          <a:p>
            <a:pPr marL="457200" lvl="0" indent="-368300" algn="l" rtl="0">
              <a:lnSpc>
                <a:spcPct val="100000"/>
              </a:lnSpc>
              <a:spcBef>
                <a:spcPts val="0"/>
              </a:spcBef>
              <a:spcAft>
                <a:spcPts val="0"/>
              </a:spcAft>
              <a:buClr>
                <a:schemeClr val="dk1"/>
              </a:buClr>
              <a:buSzPts val="2200"/>
              <a:buChar char="●"/>
            </a:pPr>
            <a:r>
              <a:rPr lang="en-IN" sz="2400" dirty="0">
                <a:solidFill>
                  <a:schemeClr val="dk1"/>
                </a:solidFill>
                <a:latin typeface="Times New Roman"/>
                <a:cs typeface="Times New Roman"/>
                <a:sym typeface="Times New Roman"/>
              </a:rPr>
              <a:t>Model Testing and Training</a:t>
            </a:r>
          </a:p>
          <a:p>
            <a:pPr lvl="1" indent="-368300">
              <a:spcBef>
                <a:spcPts val="0"/>
              </a:spcBef>
              <a:buClr>
                <a:schemeClr val="dk1"/>
              </a:buClr>
              <a:buSzPts val="2200"/>
              <a:buChar char="●"/>
            </a:pPr>
            <a:r>
              <a:rPr lang="en-IN" sz="2400" dirty="0">
                <a:solidFill>
                  <a:schemeClr val="dk1"/>
                </a:solidFill>
                <a:latin typeface="Times New Roman"/>
                <a:cs typeface="Times New Roman"/>
                <a:sym typeface="Times New Roman"/>
              </a:rPr>
              <a:t>Data Collection and Refinement</a:t>
            </a:r>
          </a:p>
          <a:p>
            <a:pPr lvl="2" indent="-368300">
              <a:spcBef>
                <a:spcPts val="0"/>
              </a:spcBef>
              <a:buClr>
                <a:schemeClr val="dk1"/>
              </a:buClr>
              <a:buSzPts val="2200"/>
              <a:buChar char="●"/>
            </a:pPr>
            <a:r>
              <a:rPr lang="en-IN" sz="2400" dirty="0">
                <a:solidFill>
                  <a:schemeClr val="dk1"/>
                </a:solidFill>
                <a:latin typeface="Times New Roman"/>
                <a:cs typeface="Times New Roman"/>
                <a:sym typeface="Times New Roman"/>
              </a:rPr>
              <a:t>Data Collection</a:t>
            </a:r>
          </a:p>
          <a:p>
            <a:pPr lvl="2" indent="-368300">
              <a:spcBef>
                <a:spcPts val="0"/>
              </a:spcBef>
              <a:buClr>
                <a:schemeClr val="dk1"/>
              </a:buClr>
              <a:buSzPts val="2200"/>
              <a:buChar char="●"/>
            </a:pPr>
            <a:r>
              <a:rPr lang="en-IN" sz="2400" dirty="0">
                <a:solidFill>
                  <a:schemeClr val="dk1"/>
                </a:solidFill>
                <a:latin typeface="Times New Roman"/>
                <a:cs typeface="Times New Roman"/>
                <a:sym typeface="Times New Roman"/>
              </a:rPr>
              <a:t>Data Labelling</a:t>
            </a:r>
          </a:p>
          <a:p>
            <a:pPr lvl="2" indent="-368300">
              <a:spcBef>
                <a:spcPts val="0"/>
              </a:spcBef>
              <a:buClr>
                <a:schemeClr val="dk1"/>
              </a:buClr>
              <a:buSzPts val="2200"/>
              <a:buChar char="●"/>
            </a:pPr>
            <a:r>
              <a:rPr lang="en-IN" sz="2400" dirty="0">
                <a:solidFill>
                  <a:schemeClr val="dk1"/>
                </a:solidFill>
                <a:latin typeface="Times New Roman"/>
                <a:cs typeface="Times New Roman"/>
                <a:sym typeface="Times New Roman"/>
              </a:rPr>
              <a:t>Data Refinement</a:t>
            </a:r>
          </a:p>
          <a:p>
            <a:pPr lvl="1" indent="-368300">
              <a:spcBef>
                <a:spcPts val="0"/>
              </a:spcBef>
              <a:buClr>
                <a:schemeClr val="dk1"/>
              </a:buClr>
              <a:buSzPts val="2200"/>
              <a:buChar char="●"/>
            </a:pPr>
            <a:r>
              <a:rPr lang="en-IN" sz="2400" dirty="0">
                <a:solidFill>
                  <a:schemeClr val="dk1"/>
                </a:solidFill>
                <a:latin typeface="Times New Roman"/>
                <a:cs typeface="Times New Roman"/>
                <a:sym typeface="Times New Roman"/>
              </a:rPr>
              <a:t>Model Training and Testing</a:t>
            </a:r>
          </a:p>
          <a:p>
            <a:pPr>
              <a:buClr>
                <a:schemeClr val="dk1"/>
              </a:buClr>
            </a:pPr>
            <a:r>
              <a:rPr lang="en-IN" sz="2400" dirty="0">
                <a:solidFill>
                  <a:schemeClr val="dk1"/>
                </a:solidFill>
                <a:latin typeface="Times New Roman"/>
                <a:cs typeface="Times New Roman"/>
                <a:sym typeface="Times New Roman"/>
              </a:rPr>
              <a:t>App Design and Testing</a:t>
            </a:r>
            <a:endParaRPr sz="2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311700" y="513468"/>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IN" dirty="0">
                <a:latin typeface="Times New Roman"/>
                <a:cs typeface="Times New Roman"/>
                <a:sym typeface="Times New Roman"/>
              </a:rPr>
              <a:t>Abstract</a:t>
            </a:r>
            <a:endParaRPr dirty="0"/>
          </a:p>
        </p:txBody>
      </p:sp>
      <p:sp>
        <p:nvSpPr>
          <p:cNvPr id="129" name="Google Shape;129;p16"/>
          <p:cNvSpPr txBox="1">
            <a:spLocks noGrp="1"/>
          </p:cNvSpPr>
          <p:nvPr>
            <p:ph type="body" idx="1"/>
          </p:nvPr>
        </p:nvSpPr>
        <p:spPr>
          <a:xfrm>
            <a:off x="311700" y="1026807"/>
            <a:ext cx="8520600" cy="5317725"/>
          </a:xfrm>
          <a:prstGeom prst="rect">
            <a:avLst/>
          </a:prstGeom>
          <a:noFill/>
          <a:ln>
            <a:noFill/>
          </a:ln>
        </p:spPr>
        <p:txBody>
          <a:bodyPr spcFirstLastPara="1" wrap="square" lIns="91425" tIns="91425" rIns="91425" bIns="91425" anchor="t" anchorCtr="0">
            <a:noAutofit/>
          </a:bodyPr>
          <a:lstStyle/>
          <a:p>
            <a:pPr algn="just"/>
            <a:r>
              <a:rPr lang="en-IN" sz="2000" dirty="0">
                <a:latin typeface="Times New Roman"/>
                <a:ea typeface="Times New Roman"/>
                <a:cs typeface="Times New Roman"/>
                <a:sym typeface="Times New Roman"/>
              </a:rPr>
              <a:t>Ever-increasing population, Two-Wheelers most popular mode of transport, Disadvantage of safety, Maximum cases result in fatal injuries. </a:t>
            </a:r>
          </a:p>
          <a:p>
            <a:pPr algn="just"/>
            <a:r>
              <a:rPr lang="en-IN" sz="2000" dirty="0">
                <a:latin typeface="Times New Roman"/>
                <a:ea typeface="Times New Roman"/>
                <a:cs typeface="Times New Roman"/>
                <a:sym typeface="Times New Roman"/>
              </a:rPr>
              <a:t>Helmets, Extremely effective, Governments - punishable offense to ride the bike without a helmet. </a:t>
            </a:r>
          </a:p>
          <a:p>
            <a:pPr algn="just"/>
            <a:r>
              <a:rPr lang="en-IN" sz="2000" dirty="0">
                <a:latin typeface="Times New Roman"/>
                <a:ea typeface="Times New Roman"/>
                <a:cs typeface="Times New Roman"/>
                <a:sym typeface="Times New Roman"/>
              </a:rPr>
              <a:t>Law Enforcement, Police Officers, Significant proportion of their time spotting riders without helmets, Stopping them and issuing them with traffic violation tickets, Time wastage, Incapability of catching each and every violator, Significant portion of the population avoid using the helmet.</a:t>
            </a:r>
          </a:p>
          <a:p>
            <a:pPr algn="just"/>
            <a:r>
              <a:rPr lang="en-IN" sz="2000" dirty="0">
                <a:latin typeface="Times New Roman"/>
                <a:ea typeface="Times New Roman"/>
                <a:cs typeface="Times New Roman"/>
                <a:sym typeface="Times New Roman"/>
              </a:rPr>
              <a:t>Our project, Automation of the entire process, freeing up the time of police officers, reducing traffic issues and ensuring the safety of citizens. The proposed system will use the </a:t>
            </a:r>
            <a:r>
              <a:rPr lang="en-IN" sz="2000" b="1" dirty="0">
                <a:latin typeface="Times New Roman"/>
                <a:ea typeface="Times New Roman"/>
                <a:cs typeface="Times New Roman"/>
                <a:sym typeface="Times New Roman"/>
              </a:rPr>
              <a:t>Efficient Net Lite0 model </a:t>
            </a:r>
            <a:r>
              <a:rPr lang="en-IN" sz="2000" dirty="0">
                <a:latin typeface="Times New Roman"/>
                <a:ea typeface="Times New Roman"/>
                <a:cs typeface="Times New Roman"/>
                <a:sym typeface="Times New Roman"/>
              </a:rPr>
              <a:t>for object detection. The model once trained will be converted to a </a:t>
            </a:r>
            <a:r>
              <a:rPr lang="en-IN" sz="2000" b="1" dirty="0">
                <a:latin typeface="Times New Roman"/>
                <a:ea typeface="Times New Roman"/>
                <a:cs typeface="Times New Roman"/>
                <a:sym typeface="Times New Roman"/>
              </a:rPr>
              <a:t>TensorFlow Lite format and then Quantized </a:t>
            </a:r>
            <a:r>
              <a:rPr lang="en-IN" sz="2000" dirty="0">
                <a:latin typeface="Times New Roman"/>
                <a:ea typeface="Times New Roman"/>
                <a:cs typeface="Times New Roman"/>
                <a:sym typeface="Times New Roman"/>
              </a:rPr>
              <a:t>to improve overall efficiency and effective cost. </a:t>
            </a:r>
          </a:p>
          <a:p>
            <a:pPr algn="just"/>
            <a:r>
              <a:rPr lang="en-IN" sz="2000" dirty="0">
                <a:latin typeface="Times New Roman"/>
                <a:ea typeface="Times New Roman"/>
                <a:cs typeface="Times New Roman"/>
                <a:sym typeface="Times New Roman"/>
              </a:rPr>
              <a:t>The proposed system will automatically detect bike riders not wearing helmet using a microcomputer like Raspberry Pi 4 along with a security camera and do the processing on board and in real time.</a:t>
            </a:r>
            <a:endParaRPr lang="en-US" sz="2000" dirty="0">
              <a:latin typeface="Times New Roman"/>
              <a:ea typeface="Times New Roman"/>
              <a:cs typeface="Times New Roman"/>
              <a:sym typeface="Times New Roman"/>
            </a:endParaRPr>
          </a:p>
          <a:p>
            <a:pPr algn="just"/>
            <a:endParaRPr lang="en-IN" sz="2000" dirty="0">
              <a:latin typeface="Times New Roman"/>
              <a:ea typeface="Times New Roman"/>
              <a:cs typeface="Times New Roman"/>
              <a:sym typeface="Times New Roman"/>
            </a:endParaRPr>
          </a:p>
          <a:p>
            <a:pPr algn="just"/>
            <a:endParaRPr lang="en-US" sz="2000" dirty="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699" y="47795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US" dirty="0">
                <a:latin typeface="Times New Roman" panose="02020603050405020304" pitchFamily="18" charset="0"/>
                <a:cs typeface="Times New Roman" panose="02020603050405020304" pitchFamily="18" charset="0"/>
              </a:rPr>
              <a:t>Proposed System - Workflow</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B47D4C1-5F57-4F09-BC14-87EE3C37B6CE}"/>
              </a:ext>
            </a:extLst>
          </p:cNvPr>
          <p:cNvPicPr>
            <a:picLocks noChangeAspect="1"/>
          </p:cNvPicPr>
          <p:nvPr/>
        </p:nvPicPr>
        <p:blipFill>
          <a:blip r:embed="rId3"/>
          <a:stretch>
            <a:fillRect/>
          </a:stretch>
        </p:blipFill>
        <p:spPr>
          <a:xfrm>
            <a:off x="1472527" y="1130682"/>
            <a:ext cx="6198943" cy="4679275"/>
          </a:xfrm>
          <a:prstGeom prst="rect">
            <a:avLst/>
          </a:prstGeom>
          <a:ln>
            <a:solidFill>
              <a:schemeClr val="tx1"/>
            </a:solidFill>
          </a:ln>
        </p:spPr>
      </p:pic>
      <p:sp>
        <p:nvSpPr>
          <p:cNvPr id="4" name="TextBox 3">
            <a:extLst>
              <a:ext uri="{FF2B5EF4-FFF2-40B4-BE49-F238E27FC236}">
                <a16:creationId xmlns:a16="http://schemas.microsoft.com/office/drawing/2014/main" id="{B9B8C069-0717-4369-9814-58C629D8C9D0}"/>
              </a:ext>
            </a:extLst>
          </p:cNvPr>
          <p:cNvSpPr txBox="1"/>
          <p:nvPr/>
        </p:nvSpPr>
        <p:spPr>
          <a:xfrm>
            <a:off x="2693963" y="5933354"/>
            <a:ext cx="3327010" cy="31270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Figure 1 : Proposed System – Workflow (1)</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865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471748"/>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US" dirty="0">
                <a:latin typeface="Times New Roman" panose="02020603050405020304" pitchFamily="18" charset="0"/>
                <a:cs typeface="Times New Roman" panose="02020603050405020304" pitchFamily="18" charset="0"/>
              </a:rPr>
              <a:t>Proposed System - Workflow</a:t>
            </a:r>
            <a:endParaRPr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1EFE0B-1330-4245-9BA6-9233FCAD5C72}"/>
              </a:ext>
            </a:extLst>
          </p:cNvPr>
          <p:cNvPicPr>
            <a:picLocks noChangeAspect="1"/>
          </p:cNvPicPr>
          <p:nvPr/>
        </p:nvPicPr>
        <p:blipFill>
          <a:blip r:embed="rId3"/>
          <a:stretch>
            <a:fillRect/>
          </a:stretch>
        </p:blipFill>
        <p:spPr>
          <a:xfrm>
            <a:off x="1520369" y="1235248"/>
            <a:ext cx="6103261" cy="4632083"/>
          </a:xfrm>
          <a:prstGeom prst="rect">
            <a:avLst/>
          </a:prstGeom>
          <a:ln>
            <a:solidFill>
              <a:schemeClr val="tx1"/>
            </a:solidFill>
          </a:ln>
        </p:spPr>
      </p:pic>
      <p:sp>
        <p:nvSpPr>
          <p:cNvPr id="5" name="TextBox 4">
            <a:extLst>
              <a:ext uri="{FF2B5EF4-FFF2-40B4-BE49-F238E27FC236}">
                <a16:creationId xmlns:a16="http://schemas.microsoft.com/office/drawing/2014/main" id="{E9A55DFD-CD3F-48DE-A333-AFDC6E08E27D}"/>
              </a:ext>
            </a:extLst>
          </p:cNvPr>
          <p:cNvSpPr txBox="1"/>
          <p:nvPr/>
        </p:nvSpPr>
        <p:spPr>
          <a:xfrm>
            <a:off x="2760784" y="5950637"/>
            <a:ext cx="3429001" cy="30777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Figure 2 : Proposed System – Workflow (2)</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720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US" dirty="0">
                <a:latin typeface="Times New Roman" panose="02020603050405020304" pitchFamily="18" charset="0"/>
                <a:cs typeface="Times New Roman" panose="02020603050405020304" pitchFamily="18" charset="0"/>
              </a:rPr>
              <a:t>Problem Analysis and Research:</a:t>
            </a:r>
            <a:endParaRPr dirty="0">
              <a:latin typeface="Times New Roman" panose="02020603050405020304" pitchFamily="18" charset="0"/>
              <a:cs typeface="Times New Roman" panose="02020603050405020304" pitchFamily="18" charset="0"/>
            </a:endParaRPr>
          </a:p>
        </p:txBody>
      </p:sp>
      <p:sp>
        <p:nvSpPr>
          <p:cNvPr id="141" name="Google Shape;141;p18"/>
          <p:cNvSpPr txBox="1">
            <a:spLocks noGrp="1"/>
          </p:cNvSpPr>
          <p:nvPr>
            <p:ph type="body" idx="1"/>
          </p:nvPr>
        </p:nvSpPr>
        <p:spPr>
          <a:xfrm>
            <a:off x="311700" y="1251751"/>
            <a:ext cx="8520600" cy="4840082"/>
          </a:xfrm>
          <a:prstGeom prst="rect">
            <a:avLst/>
          </a:prstGeom>
          <a:noFill/>
          <a:ln>
            <a:noFill/>
          </a:ln>
        </p:spPr>
        <p:txBody>
          <a:bodyPr spcFirstLastPara="1" wrap="square" lIns="91425" tIns="91425" rIns="91425" bIns="91425" anchor="t" anchorCtr="0">
            <a:noAutofit/>
          </a:bodyPr>
          <a:lstStyle/>
          <a:p>
            <a:pPr marL="342900" indent="-342900" algn="just"/>
            <a:r>
              <a:rPr lang="en-US" dirty="0">
                <a:latin typeface="Times New Roman"/>
                <a:ea typeface="Times New Roman"/>
                <a:cs typeface="Times New Roman"/>
                <a:sym typeface="Times New Roman"/>
              </a:rPr>
              <a:t>The most effective object detection models are Single Shot detectors.</a:t>
            </a:r>
          </a:p>
          <a:p>
            <a:pPr marL="342900" indent="-342900" algn="just"/>
            <a:r>
              <a:rPr lang="en-US" dirty="0">
                <a:latin typeface="Times New Roman"/>
                <a:ea typeface="Times New Roman"/>
                <a:cs typeface="Times New Roman"/>
                <a:sym typeface="Times New Roman"/>
              </a:rPr>
              <a:t>The metric used to evaluate an Object detection Model is called Mean Average Precision.</a:t>
            </a:r>
          </a:p>
          <a:p>
            <a:pPr marL="342900" indent="-342900" algn="just"/>
            <a:r>
              <a:rPr lang="en-US" dirty="0">
                <a:latin typeface="Times New Roman"/>
                <a:ea typeface="Times New Roman"/>
                <a:cs typeface="Times New Roman"/>
                <a:sym typeface="Times New Roman"/>
              </a:rPr>
              <a:t>Currently the best, most efficient Model for Object detection is called EfficientDet.</a:t>
            </a:r>
          </a:p>
          <a:p>
            <a:pPr marL="342900" indent="-342900" algn="just"/>
            <a:r>
              <a:rPr lang="en-IN" dirty="0">
                <a:latin typeface="Times New Roman"/>
                <a:ea typeface="Times New Roman"/>
                <a:cs typeface="Times New Roman"/>
                <a:sym typeface="Times New Roman"/>
              </a:rPr>
              <a:t>EfficientDet has a Lite version which can work with much less computing power while maintaining its mAP score.</a:t>
            </a:r>
          </a:p>
          <a:p>
            <a:pPr marL="342900" indent="-342900" algn="just"/>
            <a:r>
              <a:rPr lang="en-IN" dirty="0">
                <a:latin typeface="Times New Roman"/>
                <a:ea typeface="Times New Roman"/>
                <a:cs typeface="Times New Roman"/>
                <a:sym typeface="Times New Roman"/>
              </a:rPr>
              <a:t>The TensorFlow framework is the best choice because we can further optimize the Model using TFLite converter(TOCO).</a:t>
            </a:r>
          </a:p>
          <a:p>
            <a:pPr marL="342900" indent="-342900" algn="just"/>
            <a:r>
              <a:rPr lang="en-IN" dirty="0">
                <a:latin typeface="Times New Roman"/>
                <a:ea typeface="Times New Roman"/>
                <a:cs typeface="Times New Roman"/>
                <a:sym typeface="Times New Roman"/>
              </a:rPr>
              <a:t>The model can further be optimized using Quantization.</a:t>
            </a:r>
          </a:p>
          <a:p>
            <a:pPr marL="342900" indent="-342900" algn="just"/>
            <a:r>
              <a:rPr lang="en-IN" dirty="0">
                <a:latin typeface="Times New Roman"/>
                <a:ea typeface="Times New Roman"/>
                <a:cs typeface="Times New Roman"/>
                <a:sym typeface="Times New Roman"/>
              </a:rPr>
              <a:t>The model post conversion and quantization can be used for interpretation on the Raspberry PI.</a:t>
            </a:r>
          </a:p>
          <a:p>
            <a:pPr marL="342900" indent="-342900" algn="just"/>
            <a:endParaRPr lang="en-IN"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279127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US" dirty="0">
                <a:latin typeface="Times New Roman" panose="02020603050405020304" pitchFamily="18" charset="0"/>
                <a:cs typeface="Times New Roman" panose="02020603050405020304" pitchFamily="18" charset="0"/>
              </a:rPr>
              <a:t>Problem Analysis and Research:</a:t>
            </a:r>
            <a:endParaRPr dirty="0">
              <a:latin typeface="Times New Roman" panose="02020603050405020304" pitchFamily="18" charset="0"/>
              <a:cs typeface="Times New Roman" panose="02020603050405020304" pitchFamily="18" charset="0"/>
            </a:endParaRPr>
          </a:p>
        </p:txBody>
      </p:sp>
      <p:sp>
        <p:nvSpPr>
          <p:cNvPr id="153" name="Google Shape;153;p20"/>
          <p:cNvSpPr txBox="1">
            <a:spLocks noGrp="1"/>
          </p:cNvSpPr>
          <p:nvPr>
            <p:ph type="body" idx="1"/>
          </p:nvPr>
        </p:nvSpPr>
        <p:spPr>
          <a:xfrm>
            <a:off x="311700" y="3424386"/>
            <a:ext cx="124394" cy="779693"/>
          </a:xfrm>
          <a:prstGeom prst="rect">
            <a:avLst/>
          </a:prstGeom>
          <a:noFill/>
          <a:ln>
            <a:noFill/>
          </a:ln>
        </p:spPr>
        <p:txBody>
          <a:bodyPr spcFirstLastPara="1" wrap="square" lIns="0" tIns="25375" rIns="91425" bIns="45700" anchor="ctr"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365F9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1800" b="0" i="0" u="none" strike="noStrike" cap="none">
              <a:solidFill>
                <a:schemeClr val="dk1"/>
              </a:solidFill>
              <a:latin typeface="Arial"/>
              <a:ea typeface="Arial"/>
              <a:cs typeface="Arial"/>
              <a:sym typeface="Arial"/>
            </a:endParaRPr>
          </a:p>
        </p:txBody>
      </p:sp>
      <p:sp>
        <p:nvSpPr>
          <p:cNvPr id="155" name="Google Shape;155;p20"/>
          <p:cNvSpPr/>
          <p:nvPr/>
        </p:nvSpPr>
        <p:spPr>
          <a:xfrm>
            <a:off x="1524000" y="2325379"/>
            <a:ext cx="124394" cy="918192"/>
          </a:xfrm>
          <a:prstGeom prst="rect">
            <a:avLst/>
          </a:prstGeom>
          <a:noFill/>
          <a:ln>
            <a:noFill/>
          </a:ln>
        </p:spPr>
        <p:txBody>
          <a:bodyPr spcFirstLastPara="1" wrap="square" lIns="0" tIns="25375" rIns="91425" bIns="45700" anchor="ctr" anchorCtr="0">
            <a:noAutofit/>
          </a:bodyPr>
          <a:lstStyle/>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1800" b="0" i="0" u="none" strike="noStrike" cap="none">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457933BD-F00E-45FF-9565-CAD7230B7EE1}"/>
              </a:ext>
            </a:extLst>
          </p:cNvPr>
          <p:cNvPicPr>
            <a:picLocks noChangeAspect="1"/>
          </p:cNvPicPr>
          <p:nvPr/>
        </p:nvPicPr>
        <p:blipFill>
          <a:blip r:embed="rId3"/>
          <a:stretch>
            <a:fillRect/>
          </a:stretch>
        </p:blipFill>
        <p:spPr>
          <a:xfrm>
            <a:off x="1698645" y="1345759"/>
            <a:ext cx="5381081" cy="4278757"/>
          </a:xfrm>
          <a:prstGeom prst="rect">
            <a:avLst/>
          </a:prstGeom>
        </p:spPr>
      </p:pic>
      <p:pic>
        <p:nvPicPr>
          <p:cNvPr id="3074" name="Picture 2">
            <a:extLst>
              <a:ext uri="{FF2B5EF4-FFF2-40B4-BE49-F238E27FC236}">
                <a16:creationId xmlns:a16="http://schemas.microsoft.com/office/drawing/2014/main" id="{F41BD215-6EF6-4F68-BA3F-2C9017AFE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394" y="1265793"/>
            <a:ext cx="5471284" cy="43171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705FD4-8D68-4965-B620-F7E0443C864D}"/>
              </a:ext>
            </a:extLst>
          </p:cNvPr>
          <p:cNvSpPr txBox="1"/>
          <p:nvPr/>
        </p:nvSpPr>
        <p:spPr>
          <a:xfrm>
            <a:off x="1230208" y="5609170"/>
            <a:ext cx="6307656" cy="738664"/>
          </a:xfrm>
          <a:prstGeom prst="rect">
            <a:avLst/>
          </a:prstGeom>
          <a:noFill/>
        </p:spPr>
        <p:txBody>
          <a:bodyPr wrap="square">
            <a:spAutoFit/>
          </a:bodyPr>
          <a:lstStyle/>
          <a:p>
            <a:pPr algn="just"/>
            <a:r>
              <a:rPr lang="en-IN" b="0" i="0" dirty="0">
                <a:effectLst/>
                <a:latin typeface="Times New Roman" panose="02020603050405020304" pitchFamily="18" charset="0"/>
                <a:cs typeface="Times New Roman" panose="02020603050405020304" pitchFamily="18" charset="0"/>
              </a:rPr>
              <a:t>Figure 3 : Model Size vs. Accuracy Comparison. EfficientNet-B7 achieves new state-of-the-art 84.4% top-1 / 97.1% top-5 accuracy, while being 8.4x smaller than the best existing CNN.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3416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800"/>
              <a:buNone/>
            </a:pPr>
            <a:r>
              <a:rPr lang="en-US" dirty="0">
                <a:latin typeface="Times New Roman" panose="02020603050405020304" pitchFamily="18" charset="0"/>
                <a:cs typeface="Times New Roman" panose="02020603050405020304" pitchFamily="18" charset="0"/>
              </a:rPr>
              <a:t>Problem Analysis and Research:</a:t>
            </a:r>
            <a:endParaRPr dirty="0">
              <a:latin typeface="Times New Roman" panose="02020603050405020304" pitchFamily="18" charset="0"/>
              <a:cs typeface="Times New Roman" panose="02020603050405020304" pitchFamily="18" charset="0"/>
            </a:endParaRPr>
          </a:p>
        </p:txBody>
      </p:sp>
      <p:sp>
        <p:nvSpPr>
          <p:cNvPr id="153" name="Google Shape;153;p20"/>
          <p:cNvSpPr txBox="1">
            <a:spLocks noGrp="1"/>
          </p:cNvSpPr>
          <p:nvPr>
            <p:ph type="body" idx="1"/>
          </p:nvPr>
        </p:nvSpPr>
        <p:spPr>
          <a:xfrm>
            <a:off x="311700" y="3424386"/>
            <a:ext cx="124394" cy="779693"/>
          </a:xfrm>
          <a:prstGeom prst="rect">
            <a:avLst/>
          </a:prstGeom>
          <a:noFill/>
          <a:ln>
            <a:noFill/>
          </a:ln>
        </p:spPr>
        <p:txBody>
          <a:bodyPr spcFirstLastPara="1" wrap="square" lIns="0" tIns="25375" rIns="91425" bIns="45700" anchor="ctr"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365F9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1800" b="0" i="0" u="none" strike="noStrike" cap="none">
              <a:solidFill>
                <a:schemeClr val="dk1"/>
              </a:solidFill>
              <a:latin typeface="Arial"/>
              <a:ea typeface="Arial"/>
              <a:cs typeface="Arial"/>
              <a:sym typeface="Arial"/>
            </a:endParaRPr>
          </a:p>
        </p:txBody>
      </p:sp>
      <p:sp>
        <p:nvSpPr>
          <p:cNvPr id="155" name="Google Shape;155;p20"/>
          <p:cNvSpPr/>
          <p:nvPr/>
        </p:nvSpPr>
        <p:spPr>
          <a:xfrm>
            <a:off x="1524000" y="2325379"/>
            <a:ext cx="124394" cy="918192"/>
          </a:xfrm>
          <a:prstGeom prst="rect">
            <a:avLst/>
          </a:prstGeom>
          <a:noFill/>
          <a:ln>
            <a:noFill/>
          </a:ln>
        </p:spPr>
        <p:txBody>
          <a:bodyPr spcFirstLastPara="1" wrap="square" lIns="0" tIns="25375" rIns="91425" bIns="45700" anchor="ctr" anchorCtr="0">
            <a:noAutofit/>
          </a:bodyPr>
          <a:lstStyle/>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Times New Roman"/>
              <a:buNone/>
            </a:pPr>
            <a:r>
              <a:rPr lang="en-IN" sz="1100" b="1" i="0" u="none" strike="noStrike" cap="none">
                <a:solidFill>
                  <a:srgbClr val="000000"/>
                </a:solidFill>
                <a:latin typeface="Times New Roman"/>
                <a:ea typeface="Times New Roman"/>
                <a:cs typeface="Times New Roman"/>
                <a:sym typeface="Times New Roman"/>
              </a:rPr>
              <a:t> </a:t>
            </a:r>
            <a:endParaRPr sz="1800" b="0" i="0" u="none" strike="noStrike" cap="none">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457933BD-F00E-45FF-9565-CAD7230B7EE1}"/>
              </a:ext>
            </a:extLst>
          </p:cNvPr>
          <p:cNvPicPr>
            <a:picLocks noChangeAspect="1"/>
          </p:cNvPicPr>
          <p:nvPr/>
        </p:nvPicPr>
        <p:blipFill>
          <a:blip r:embed="rId3"/>
          <a:stretch>
            <a:fillRect/>
          </a:stretch>
        </p:blipFill>
        <p:spPr>
          <a:xfrm>
            <a:off x="1673389" y="1119561"/>
            <a:ext cx="5797220" cy="4609649"/>
          </a:xfrm>
          <a:prstGeom prst="rect">
            <a:avLst/>
          </a:prstGeom>
        </p:spPr>
      </p:pic>
      <p:sp>
        <p:nvSpPr>
          <p:cNvPr id="15" name="TextBox 14">
            <a:extLst>
              <a:ext uri="{FF2B5EF4-FFF2-40B4-BE49-F238E27FC236}">
                <a16:creationId xmlns:a16="http://schemas.microsoft.com/office/drawing/2014/main" id="{BD551368-0EFE-4C9C-A950-892AEF119632}"/>
              </a:ext>
            </a:extLst>
          </p:cNvPr>
          <p:cNvSpPr txBox="1"/>
          <p:nvPr/>
        </p:nvSpPr>
        <p:spPr>
          <a:xfrm>
            <a:off x="1147438" y="5783270"/>
            <a:ext cx="6849122" cy="523220"/>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Figure 4 : Model FLOPS vs COCO accuracy - </a:t>
            </a:r>
            <a:r>
              <a:rPr lang="en-IN" b="0" dirty="0">
                <a:solidFill>
                  <a:srgbClr val="212529"/>
                </a:solidFill>
                <a:effectLst/>
                <a:latin typeface="Times New Roman" panose="02020603050405020304" pitchFamily="18" charset="0"/>
                <a:cs typeface="Times New Roman" panose="02020603050405020304" pitchFamily="18" charset="0"/>
              </a:rPr>
              <a:t>EfficientDet-D7 achieves new state-of-the-art 51.0% COCO mAP with 4x fewer parameters and 9.3x fewer FLOPS</a:t>
            </a:r>
            <a:r>
              <a:rPr lang="en-IN" dirty="0">
                <a:latin typeface="Times New Roman" panose="02020603050405020304" pitchFamily="18" charset="0"/>
                <a:cs typeface="Times New Roman" panose="02020603050405020304" pitchFamily="18" charset="0"/>
              </a:rPr>
              <a:t>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1306</TotalTime>
  <Words>1311</Words>
  <Application>Microsoft Office PowerPoint</Application>
  <PresentationFormat>On-screen Show (4:3)</PresentationFormat>
  <Paragraphs>125</Paragraphs>
  <Slides>29</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Fangsong Std R</vt:lpstr>
      <vt:lpstr>Arial</vt:lpstr>
      <vt:lpstr>Calibri</vt:lpstr>
      <vt:lpstr>Georgia</vt:lpstr>
      <vt:lpstr>Roboto</vt:lpstr>
      <vt:lpstr>Times New Roman</vt:lpstr>
      <vt:lpstr>Simple Light</vt:lpstr>
      <vt:lpstr>  ESE PRESENTATION 2</vt:lpstr>
      <vt:lpstr>Project Title:  Feasible Real Time Helmet Detection Using Microcomputers</vt:lpstr>
      <vt:lpstr>Outline  </vt:lpstr>
      <vt:lpstr>Abstract</vt:lpstr>
      <vt:lpstr>Proposed System - Workflow</vt:lpstr>
      <vt:lpstr>Proposed System - Workflow</vt:lpstr>
      <vt:lpstr>Problem Analysis and Research:</vt:lpstr>
      <vt:lpstr>Problem Analysis and Research:</vt:lpstr>
      <vt:lpstr>Problem Analysis and Research:</vt:lpstr>
      <vt:lpstr>Model Testing and Training - Workflow</vt:lpstr>
      <vt:lpstr>Data Collection and Refinement</vt:lpstr>
      <vt:lpstr>Data Collection and Refinement</vt:lpstr>
      <vt:lpstr>Data Collection and Refinement</vt:lpstr>
      <vt:lpstr>Data Collection and Refinement</vt:lpstr>
      <vt:lpstr>Data Collection and Refinement</vt:lpstr>
      <vt:lpstr>Data Collection and Refinement</vt:lpstr>
      <vt:lpstr>Data Collection and Refinement</vt:lpstr>
      <vt:lpstr>Data Collection and Refinement</vt:lpstr>
      <vt:lpstr>Model Training and Testing</vt:lpstr>
      <vt:lpstr>Model Training and Testing</vt:lpstr>
      <vt:lpstr>Model Training and Testing</vt:lpstr>
      <vt:lpstr>Model Training and Testing</vt:lpstr>
      <vt:lpstr>App Design and Testing</vt:lpstr>
      <vt:lpstr>App Design and Testing</vt:lpstr>
      <vt:lpstr>App Design and Testing</vt:lpstr>
      <vt:lpstr>App Design and Testing</vt:lpstr>
      <vt:lpstr>App Design and Testing</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3</dc:title>
  <dc:creator>Lynford D'souza</dc:creator>
  <cp:lastModifiedBy>Lynford D'souza</cp:lastModifiedBy>
  <cp:revision>19</cp:revision>
  <dcterms:modified xsi:type="dcterms:W3CDTF">2021-09-06T08:02:37Z</dcterms:modified>
</cp:coreProperties>
</file>